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Montserrat"/>
      <p:regular r:id="rId59"/>
      <p:bold r:id="rId60"/>
      <p:italic r:id="rId61"/>
      <p:boldItalic r:id="rId62"/>
    </p:embeddedFont>
    <p:embeddedFont>
      <p:font typeface="Montserrat Medium"/>
      <p:regular r:id="rId63"/>
      <p:bold r:id="rId64"/>
      <p:italic r:id="rId65"/>
      <p:boldItalic r:id="rId66"/>
    </p:embeddedFont>
    <p:embeddedFont>
      <p:font typeface="Montserrat ExtraLight"/>
      <p:regular r:id="rId67"/>
      <p:bold r:id="rId68"/>
      <p:italic r:id="rId69"/>
      <p:boldItalic r:id="rId70"/>
    </p:embeddedFont>
    <p:embeddedFont>
      <p:font typeface="Quattrocento Sans"/>
      <p:regular r:id="rId71"/>
      <p:bold r:id="rId72"/>
      <p:italic r:id="rId73"/>
      <p:boldItalic r:id="rId74"/>
    </p:embeddedFont>
    <p:embeddedFont>
      <p:font typeface="Montserrat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609AA0-702F-43D8-B8F3-3032AC48657B}">
  <a:tblStyle styleId="{28609AA0-702F-43D8-B8F3-3032AC4865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attrocentoSans-italic.fntdata"/><Relationship Id="rId72" Type="http://schemas.openxmlformats.org/officeDocument/2006/relationships/font" Target="fonts/QuattrocentoSans-bold.fntdata"/><Relationship Id="rId31" Type="http://schemas.openxmlformats.org/officeDocument/2006/relationships/slide" Target="slides/slide24.xml"/><Relationship Id="rId75" Type="http://schemas.openxmlformats.org/officeDocument/2006/relationships/font" Target="fonts/MontserratExtraBold-bold.fntdata"/><Relationship Id="rId30" Type="http://schemas.openxmlformats.org/officeDocument/2006/relationships/slide" Target="slides/slide23.xml"/><Relationship Id="rId74" Type="http://schemas.openxmlformats.org/officeDocument/2006/relationships/font" Target="fonts/QuattrocentoSans-boldItalic.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MontserratExtraBold-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QuattrocentoSans-regular.fntdata"/><Relationship Id="rId70" Type="http://schemas.openxmlformats.org/officeDocument/2006/relationships/font" Target="fonts/MontserratExtraLigh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3.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slide" Target="slides/slide15.xml"/><Relationship Id="rId66" Type="http://schemas.openxmlformats.org/officeDocument/2006/relationships/font" Target="fonts/MontserratMedium-boldItalic.fntdata"/><Relationship Id="rId21" Type="http://schemas.openxmlformats.org/officeDocument/2006/relationships/slide" Target="slides/slide14.xml"/><Relationship Id="rId65" Type="http://schemas.openxmlformats.org/officeDocument/2006/relationships/font" Target="fonts/MontserratMedium-italic.fntdata"/><Relationship Id="rId24" Type="http://schemas.openxmlformats.org/officeDocument/2006/relationships/slide" Target="slides/slide17.xml"/><Relationship Id="rId68" Type="http://schemas.openxmlformats.org/officeDocument/2006/relationships/font" Target="fonts/MontserratExtraLight-bold.fntdata"/><Relationship Id="rId23" Type="http://schemas.openxmlformats.org/officeDocument/2006/relationships/slide" Target="slides/slide16.xml"/><Relationship Id="rId67" Type="http://schemas.openxmlformats.org/officeDocument/2006/relationships/font" Target="fonts/MontserratExtraLight-regular.fntdata"/><Relationship Id="rId60" Type="http://schemas.openxmlformats.org/officeDocument/2006/relationships/font" Target="fonts/Montserrat-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Extra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Montserrat-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adf7e129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adf7e129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eacc0c76d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eacc0c76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33956d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33956d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178342bb1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178342bb1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178342bb1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178342bb1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178342bb1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178342bb1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33956d1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33956d1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33956d1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33956d1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33956d1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33956d1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178342bb1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178342bb1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eacc0c76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eacc0c76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adf7e1291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adf7e1291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33956d1f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33956d1f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33956d1f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33956d1f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33956d1f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33956d1f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eacc0c76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eacc0c76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33956d1f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33956d1f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 threshold nya 0.75</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eacc0c76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eacc0c76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eacc0c76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eacc0c76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eacc0c76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eacc0c76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de20306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de2030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eacc0c76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eacc0c76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adf7e1291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adf7e1291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eacc0c76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eacc0c76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eacc0c76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eacc0c76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178342bb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178342bb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de20306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de20306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Light Gradient Boosting Machine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178342bb1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178342bb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latin typeface="Georgia"/>
                <a:ea typeface="Georgia"/>
                <a:cs typeface="Georgia"/>
                <a:sym typeface="Georgia"/>
              </a:rPr>
              <a:t>Light GBM is a gradient boosting framework that uses tree based learning algorithm.</a:t>
            </a:r>
            <a:endParaRPr sz="1600">
              <a:solidFill>
                <a:srgbClr val="292929"/>
              </a:solidFill>
              <a:latin typeface="Georgia"/>
              <a:ea typeface="Georgia"/>
              <a:cs typeface="Georgia"/>
              <a:sym typeface="Georgia"/>
            </a:endParaRPr>
          </a:p>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Light GBM grows tree vertically </a:t>
            </a:r>
            <a:r>
              <a:rPr lang="en" sz="1600">
                <a:solidFill>
                  <a:srgbClr val="292929"/>
                </a:solidFill>
                <a:highlight>
                  <a:srgbClr val="FFFFFF"/>
                </a:highlight>
                <a:latin typeface="Georgia"/>
                <a:ea typeface="Georgia"/>
                <a:cs typeface="Georgia"/>
                <a:sym typeface="Georgia"/>
              </a:rPr>
              <a:t>while other algorithm grows trees horizontally meaning that Light GBM grows tree </a:t>
            </a:r>
            <a:r>
              <a:rPr b="1" lang="en" sz="1600">
                <a:solidFill>
                  <a:srgbClr val="292929"/>
                </a:solidFill>
                <a:highlight>
                  <a:srgbClr val="FFFFFF"/>
                </a:highlight>
                <a:latin typeface="Georgia"/>
                <a:ea typeface="Georgia"/>
                <a:cs typeface="Georgia"/>
                <a:sym typeface="Georgia"/>
              </a:rPr>
              <a:t>leaf-wise </a:t>
            </a:r>
            <a:r>
              <a:rPr lang="en" sz="1600">
                <a:solidFill>
                  <a:srgbClr val="292929"/>
                </a:solidFill>
                <a:highlight>
                  <a:srgbClr val="FFFFFF"/>
                </a:highlight>
                <a:latin typeface="Georgia"/>
                <a:ea typeface="Georgia"/>
                <a:cs typeface="Georgia"/>
                <a:sym typeface="Georgia"/>
              </a:rPr>
              <a:t>while other algorithm grows level-wise. It will choose the leaf with max delta loss to grow. When growing the same leaf, Leaf-wise algorithm can reduce more loss than a level-wise algorithm.</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marR="38100" rtl="0" algn="l">
              <a:lnSpc>
                <a:spcPct val="128571"/>
              </a:lnSpc>
              <a:spcBef>
                <a:spcPts val="0"/>
              </a:spcBef>
              <a:spcAft>
                <a:spcPts val="0"/>
              </a:spcAft>
              <a:buNone/>
            </a:pPr>
            <a:r>
              <a:rPr lang="en" sz="1600">
                <a:solidFill>
                  <a:srgbClr val="292929"/>
                </a:solidFill>
                <a:highlight>
                  <a:srgbClr val="FFFFFF"/>
                </a:highlight>
                <a:latin typeface="Georgia"/>
                <a:ea typeface="Georgia"/>
                <a:cs typeface="Georgia"/>
                <a:sym typeface="Georgia"/>
              </a:rPr>
              <a:t>Light GBM adalah kerangka kerja peningkatan gradien yang menggunakan algoritma pembelajaran berbasis pohon.</a:t>
            </a:r>
            <a:endParaRPr sz="1600">
              <a:solidFill>
                <a:srgbClr val="292929"/>
              </a:solidFill>
              <a:highlight>
                <a:srgbClr val="FFFFFF"/>
              </a:highlight>
              <a:latin typeface="Georgia"/>
              <a:ea typeface="Georgia"/>
              <a:cs typeface="Georgia"/>
              <a:sym typeface="Georgia"/>
            </a:endParaRPr>
          </a:p>
          <a:p>
            <a:pPr indent="0" lvl="0" marL="0" marR="38100" rtl="0" algn="l">
              <a:lnSpc>
                <a:spcPct val="128571"/>
              </a:lnSpc>
              <a:spcBef>
                <a:spcPts val="0"/>
              </a:spcBef>
              <a:spcAft>
                <a:spcPts val="0"/>
              </a:spcAft>
              <a:buNone/>
            </a:pPr>
            <a:r>
              <a:rPr lang="en" sz="1600">
                <a:solidFill>
                  <a:srgbClr val="292929"/>
                </a:solidFill>
                <a:highlight>
                  <a:srgbClr val="FFFFFF"/>
                </a:highlight>
                <a:latin typeface="Georgia"/>
                <a:ea typeface="Georgia"/>
                <a:cs typeface="Georgia"/>
                <a:sym typeface="Georgia"/>
              </a:rPr>
              <a:t>Light GBM menumbuhkan pohon secara vertikal sementara algoritme lain menumbuhkan pohon secara horizontal yang berarti lgbm menumbuhkan pohon leaf-wise atau berdasarkan daun sementara algoritme lain level-wise. Saat menumbuhkan daun yang sama, algoritma Leaf-wise dapat mengurangi lebih banyak kerugian daripada algoritma level-wise.</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178342bb1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178342bb1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178342bb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178342bb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33956d1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33956d1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33956d1f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33956d1f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33956d1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33956d1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adf7e129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adf7e1291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33956d1f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33956d1f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33956d1f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33956d1f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33956d1f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33956d1f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33956d1f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33956d1f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Tidak ada yang tinggi</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16c1af3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16c1af3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16c1af3f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e16c1af3f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de203063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de203063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de203063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de203063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16c1af3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16c1af3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16c1af3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16c1af3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adf7e12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adf7e12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de203063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de203063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de203063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de203063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adf7e1291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adf7e1291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eacc0c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eacc0c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eacc0c7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eacc0c7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eacc0c7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eacc0c7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1.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77.png"/><Relationship Id="rId4" Type="http://schemas.openxmlformats.org/officeDocument/2006/relationships/image" Target="../media/image46.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image" Target="../media/image70.png"/><Relationship Id="rId5"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66.png"/><Relationship Id="rId5"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hyperlink" Target="https://share.streamlit.io/hendraronaldi/hotel-demand-booking/app.p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2654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200"/>
              <a:t>FINAL PROJECT PRESENTATION</a:t>
            </a:r>
            <a:endParaRPr sz="3200"/>
          </a:p>
        </p:txBody>
      </p:sp>
      <p:sp>
        <p:nvSpPr>
          <p:cNvPr id="204" name="Google Shape;204;p48"/>
          <p:cNvSpPr txBox="1"/>
          <p:nvPr>
            <p:ph idx="1" type="subTitle"/>
          </p:nvPr>
        </p:nvSpPr>
        <p:spPr>
          <a:xfrm>
            <a:off x="2044200" y="28653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Kelompok 3</a:t>
            </a:r>
            <a:endParaRPr b="1" sz="2000"/>
          </a:p>
          <a:p>
            <a:pPr indent="0" lvl="0" marL="0" rtl="0" algn="ctr">
              <a:spcBef>
                <a:spcPts val="0"/>
              </a:spcBef>
              <a:spcAft>
                <a:spcPts val="0"/>
              </a:spcAft>
              <a:buNone/>
            </a:pPr>
            <a:r>
              <a:rPr lang="en"/>
              <a:t>Hendra Ronaldi | Jilan Alya | Zahra Zahira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t>Dataset:</a:t>
            </a:r>
            <a:r>
              <a:rPr lang="en"/>
              <a:t> Hotel Booking Demand</a:t>
            </a:r>
            <a:endParaRPr/>
          </a:p>
          <a:p>
            <a:pPr indent="0" lvl="0" marL="0" rtl="0" algn="ctr">
              <a:spcBef>
                <a:spcPts val="0"/>
              </a:spcBef>
              <a:spcAft>
                <a:spcPts val="0"/>
              </a:spcAft>
              <a:buNone/>
            </a:pPr>
            <a:r>
              <a:rPr lang="en" u="sng"/>
              <a:t>Mentor</a:t>
            </a:r>
            <a:r>
              <a:rPr lang="en"/>
              <a:t>: Faris</a:t>
            </a:r>
            <a:endParaRPr/>
          </a:p>
        </p:txBody>
      </p:sp>
      <p:sp>
        <p:nvSpPr>
          <p:cNvPr id="205" name="Google Shape;205;p48"/>
          <p:cNvSpPr txBox="1"/>
          <p:nvPr>
            <p:ph type="ctrTitle"/>
          </p:nvPr>
        </p:nvSpPr>
        <p:spPr>
          <a:xfrm>
            <a:off x="1784550" y="1972800"/>
            <a:ext cx="55749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1600">
                <a:latin typeface="Montserrat ExtraLight"/>
                <a:ea typeface="Montserrat ExtraLight"/>
                <a:cs typeface="Montserrat ExtraLight"/>
                <a:sym typeface="Montserrat ExtraLight"/>
              </a:rPr>
              <a:t>Shift Academy Data Science Batch 5</a:t>
            </a:r>
            <a:endParaRPr b="0" sz="1600">
              <a:latin typeface="Montserrat ExtraLight"/>
              <a:ea typeface="Montserrat ExtraLight"/>
              <a:cs typeface="Montserrat ExtraLight"/>
              <a:sym typeface="Montserrat ExtraLight"/>
            </a:endParaRPr>
          </a:p>
        </p:txBody>
      </p:sp>
      <p:cxnSp>
        <p:nvCxnSpPr>
          <p:cNvPr id="206" name="Google Shape;206;p48"/>
          <p:cNvCxnSpPr/>
          <p:nvPr/>
        </p:nvCxnSpPr>
        <p:spPr>
          <a:xfrm>
            <a:off x="3190500" y="18804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7"/>
          <p:cNvSpPr txBox="1"/>
          <p:nvPr/>
        </p:nvSpPr>
        <p:spPr>
          <a:xfrm>
            <a:off x="213300" y="561800"/>
            <a:ext cx="87174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Customer Type: Type of booking, assuming one of four categories: Contract, Group , Transient , Transient-party.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ADR: Average Daily Rate as defined by dividing the sum of all lodging transactions by the total number of staying nights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Required car parking spaces: Number of car parking spaces required by the customer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Total of Special Request: Number of special requests made by the customer (e.g. twin bed or high floor)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Reservation status: Reservation last status, assuming one of three categories: Canceled, Check-Out, No-Show.</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Reservation status date:  Date at which the last status was set. This variable can be used in conjunction with the Reservation Status to understand when was the booking canceled or when did the customer checked-out of the hotel.</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25" name="Google Shape;325;p57"/>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8"/>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
        <p:nvSpPr>
          <p:cNvPr id="331" name="Google Shape;331;p58"/>
          <p:cNvSpPr txBox="1"/>
          <p:nvPr>
            <p:ph type="title"/>
          </p:nvPr>
        </p:nvSpPr>
        <p:spPr>
          <a:xfrm>
            <a:off x="407775" y="387325"/>
            <a:ext cx="38553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Info</a:t>
            </a:r>
            <a:endParaRPr/>
          </a:p>
        </p:txBody>
      </p:sp>
      <p:pic>
        <p:nvPicPr>
          <p:cNvPr id="332" name="Google Shape;332;p58"/>
          <p:cNvPicPr preferRelativeResize="0"/>
          <p:nvPr/>
        </p:nvPicPr>
        <p:blipFill>
          <a:blip r:embed="rId3">
            <a:alphaModFix/>
          </a:blip>
          <a:stretch>
            <a:fillRect/>
          </a:stretch>
        </p:blipFill>
        <p:spPr>
          <a:xfrm>
            <a:off x="506701" y="880625"/>
            <a:ext cx="3855299" cy="4073390"/>
          </a:xfrm>
          <a:prstGeom prst="rect">
            <a:avLst/>
          </a:prstGeom>
          <a:noFill/>
          <a:ln>
            <a:noFill/>
          </a:ln>
        </p:spPr>
      </p:pic>
      <p:sp>
        <p:nvSpPr>
          <p:cNvPr id="333" name="Google Shape;333;p58"/>
          <p:cNvSpPr txBox="1"/>
          <p:nvPr>
            <p:ph type="title"/>
          </p:nvPr>
        </p:nvSpPr>
        <p:spPr>
          <a:xfrm>
            <a:off x="4572000" y="2404113"/>
            <a:ext cx="23046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Montserrat"/>
                <a:ea typeface="Montserrat"/>
                <a:cs typeface="Montserrat"/>
                <a:sym typeface="Montserrat"/>
              </a:rPr>
              <a:t>Data Shape</a:t>
            </a:r>
            <a:endParaRPr b="1" sz="1600">
              <a:solidFill>
                <a:schemeClr val="lt1"/>
              </a:solidFill>
              <a:latin typeface="Montserrat"/>
              <a:ea typeface="Montserrat"/>
              <a:cs typeface="Montserrat"/>
              <a:sym typeface="Montserrat"/>
            </a:endParaRPr>
          </a:p>
        </p:txBody>
      </p:sp>
      <p:sp>
        <p:nvSpPr>
          <p:cNvPr id="334" name="Google Shape;334;p58"/>
          <p:cNvSpPr txBox="1"/>
          <p:nvPr>
            <p:ph idx="4294967295" type="body"/>
          </p:nvPr>
        </p:nvSpPr>
        <p:spPr>
          <a:xfrm>
            <a:off x="4572000" y="2749813"/>
            <a:ext cx="37941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Total Row: 119390</a:t>
            </a:r>
            <a:endParaRPr sz="1400">
              <a:solidFill>
                <a:schemeClr val="lt1"/>
              </a:solidFill>
            </a:endParaRPr>
          </a:p>
          <a:p>
            <a:pPr indent="0" lvl="0" marL="0" rtl="0" algn="l">
              <a:spcBef>
                <a:spcPts val="0"/>
              </a:spcBef>
              <a:spcAft>
                <a:spcPts val="0"/>
              </a:spcAft>
              <a:buNone/>
            </a:pPr>
            <a:r>
              <a:rPr lang="en" sz="1400">
                <a:solidFill>
                  <a:schemeClr val="lt1"/>
                </a:solidFill>
              </a:rPr>
              <a:t>Total Column: 32 (1 Target, 31 Features)</a:t>
            </a:r>
            <a:endParaRPr sz="1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
        <p:nvSpPr>
          <p:cNvPr id="340" name="Google Shape;340;p59"/>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Data</a:t>
            </a:r>
            <a:endParaRPr/>
          </a:p>
        </p:txBody>
      </p:sp>
      <p:pic>
        <p:nvPicPr>
          <p:cNvPr id="341" name="Google Shape;341;p59"/>
          <p:cNvPicPr preferRelativeResize="0"/>
          <p:nvPr/>
        </p:nvPicPr>
        <p:blipFill>
          <a:blip r:embed="rId3">
            <a:alphaModFix/>
          </a:blip>
          <a:stretch>
            <a:fillRect/>
          </a:stretch>
        </p:blipFill>
        <p:spPr>
          <a:xfrm>
            <a:off x="407775" y="1009200"/>
            <a:ext cx="6176001" cy="218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0"/>
          <p:cNvPicPr preferRelativeResize="0"/>
          <p:nvPr/>
        </p:nvPicPr>
        <p:blipFill>
          <a:blip r:embed="rId3">
            <a:alphaModFix/>
          </a:blip>
          <a:stretch>
            <a:fillRect/>
          </a:stretch>
        </p:blipFill>
        <p:spPr>
          <a:xfrm>
            <a:off x="407763" y="2980413"/>
            <a:ext cx="5724525" cy="1685925"/>
          </a:xfrm>
          <a:prstGeom prst="rect">
            <a:avLst/>
          </a:prstGeom>
          <a:noFill/>
          <a:ln>
            <a:noFill/>
          </a:ln>
        </p:spPr>
      </p:pic>
      <p:sp>
        <p:nvSpPr>
          <p:cNvPr id="347" name="Google Shape;347;p60"/>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
        <p:nvSpPr>
          <p:cNvPr id="348" name="Google Shape;348;p60"/>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Data</a:t>
            </a:r>
            <a:endParaRPr/>
          </a:p>
        </p:txBody>
      </p:sp>
      <p:pic>
        <p:nvPicPr>
          <p:cNvPr id="349" name="Google Shape;349;p60"/>
          <p:cNvPicPr preferRelativeResize="0"/>
          <p:nvPr/>
        </p:nvPicPr>
        <p:blipFill>
          <a:blip r:embed="rId4">
            <a:alphaModFix/>
          </a:blip>
          <a:stretch>
            <a:fillRect/>
          </a:stretch>
        </p:blipFill>
        <p:spPr>
          <a:xfrm>
            <a:off x="407763" y="1009088"/>
            <a:ext cx="5724525" cy="169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1"/>
          <p:cNvPicPr preferRelativeResize="0"/>
          <p:nvPr/>
        </p:nvPicPr>
        <p:blipFill>
          <a:blip r:embed="rId3">
            <a:alphaModFix/>
          </a:blip>
          <a:stretch>
            <a:fillRect/>
          </a:stretch>
        </p:blipFill>
        <p:spPr>
          <a:xfrm>
            <a:off x="407763" y="2980425"/>
            <a:ext cx="5724525" cy="1600200"/>
          </a:xfrm>
          <a:prstGeom prst="rect">
            <a:avLst/>
          </a:prstGeom>
          <a:noFill/>
          <a:ln>
            <a:noFill/>
          </a:ln>
        </p:spPr>
      </p:pic>
      <p:pic>
        <p:nvPicPr>
          <p:cNvPr id="355" name="Google Shape;355;p61"/>
          <p:cNvPicPr preferRelativeResize="0"/>
          <p:nvPr/>
        </p:nvPicPr>
        <p:blipFill>
          <a:blip r:embed="rId4">
            <a:alphaModFix/>
          </a:blip>
          <a:stretch>
            <a:fillRect/>
          </a:stretch>
        </p:blipFill>
        <p:spPr>
          <a:xfrm>
            <a:off x="407763" y="1009100"/>
            <a:ext cx="5724525" cy="1809750"/>
          </a:xfrm>
          <a:prstGeom prst="rect">
            <a:avLst/>
          </a:prstGeom>
          <a:noFill/>
          <a:ln>
            <a:noFill/>
          </a:ln>
        </p:spPr>
      </p:pic>
      <p:sp>
        <p:nvSpPr>
          <p:cNvPr id="356" name="Google Shape;356;p61"/>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
        <p:nvSpPr>
          <p:cNvPr id="357" name="Google Shape;357;p61"/>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2"/>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 *</a:t>
            </a:r>
            <a:r>
              <a:rPr lang="en" sz="1500">
                <a:solidFill>
                  <a:schemeClr val="accent6"/>
                </a:solidFill>
              </a:rPr>
              <a:t>Data Preprocessing</a:t>
            </a:r>
            <a:endParaRPr sz="1500">
              <a:solidFill>
                <a:schemeClr val="accent6"/>
              </a:solidFill>
            </a:endParaRPr>
          </a:p>
        </p:txBody>
      </p:sp>
      <p:sp>
        <p:nvSpPr>
          <p:cNvPr id="363" name="Google Shape;363;p62"/>
          <p:cNvSpPr txBox="1"/>
          <p:nvPr>
            <p:ph type="title"/>
          </p:nvPr>
        </p:nvSpPr>
        <p:spPr>
          <a:xfrm>
            <a:off x="407775" y="387325"/>
            <a:ext cx="38553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Duplication</a:t>
            </a:r>
            <a:endParaRPr/>
          </a:p>
        </p:txBody>
      </p:sp>
      <p:pic>
        <p:nvPicPr>
          <p:cNvPr id="364" name="Google Shape;364;p62"/>
          <p:cNvPicPr preferRelativeResize="0"/>
          <p:nvPr/>
        </p:nvPicPr>
        <p:blipFill>
          <a:blip r:embed="rId3">
            <a:alphaModFix/>
          </a:blip>
          <a:stretch>
            <a:fillRect/>
          </a:stretch>
        </p:blipFill>
        <p:spPr>
          <a:xfrm>
            <a:off x="543675" y="1066850"/>
            <a:ext cx="2628025" cy="3431025"/>
          </a:xfrm>
          <a:prstGeom prst="rect">
            <a:avLst/>
          </a:prstGeom>
          <a:noFill/>
          <a:ln>
            <a:noFill/>
          </a:ln>
        </p:spPr>
      </p:pic>
      <p:sp>
        <p:nvSpPr>
          <p:cNvPr id="365" name="Google Shape;365;p62"/>
          <p:cNvSpPr txBox="1"/>
          <p:nvPr>
            <p:ph idx="4294967295" type="body"/>
          </p:nvPr>
        </p:nvSpPr>
        <p:spPr>
          <a:xfrm>
            <a:off x="3532525" y="1838600"/>
            <a:ext cx="3362400" cy="12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Remove duplicate values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31994 duplicate values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Total data after removal duplicated values = 87396</a:t>
            </a:r>
            <a:endParaRPr sz="1600">
              <a:solidFill>
                <a:schemeClr val="lt1"/>
              </a:solidFill>
            </a:endParaRPr>
          </a:p>
          <a:p>
            <a:pPr indent="0" lvl="0" marL="457200" rtl="0" algn="l">
              <a:spcBef>
                <a:spcPts val="0"/>
              </a:spcBef>
              <a:spcAft>
                <a:spcPts val="0"/>
              </a:spcAft>
              <a:buNone/>
            </a:pPr>
            <a:r>
              <a:t/>
            </a:r>
            <a:endParaRPr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3"/>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371" name="Google Shape;371;p63"/>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Missing Values</a:t>
            </a:r>
            <a:endParaRPr/>
          </a:p>
        </p:txBody>
      </p:sp>
      <p:sp>
        <p:nvSpPr>
          <p:cNvPr id="372" name="Google Shape;372;p63"/>
          <p:cNvSpPr txBox="1"/>
          <p:nvPr>
            <p:ph idx="4294967295" type="body"/>
          </p:nvPr>
        </p:nvSpPr>
        <p:spPr>
          <a:xfrm>
            <a:off x="407775" y="842250"/>
            <a:ext cx="1174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lt1"/>
                </a:solidFill>
              </a:rPr>
              <a:t>Before</a:t>
            </a:r>
            <a:endParaRPr sz="1400">
              <a:solidFill>
                <a:schemeClr val="lt1"/>
              </a:solidFill>
            </a:endParaRPr>
          </a:p>
        </p:txBody>
      </p:sp>
      <p:pic>
        <p:nvPicPr>
          <p:cNvPr id="373" name="Google Shape;373;p63"/>
          <p:cNvPicPr preferRelativeResize="0"/>
          <p:nvPr/>
        </p:nvPicPr>
        <p:blipFill rotWithShape="1">
          <a:blip r:embed="rId3">
            <a:alphaModFix/>
          </a:blip>
          <a:srcRect b="45869" l="0" r="0" t="0"/>
          <a:stretch/>
        </p:blipFill>
        <p:spPr>
          <a:xfrm>
            <a:off x="511350" y="1188150"/>
            <a:ext cx="3509803" cy="3087300"/>
          </a:xfrm>
          <a:prstGeom prst="rect">
            <a:avLst/>
          </a:prstGeom>
          <a:noFill/>
          <a:ln>
            <a:noFill/>
          </a:ln>
        </p:spPr>
      </p:pic>
      <p:pic>
        <p:nvPicPr>
          <p:cNvPr id="374" name="Google Shape;374;p63"/>
          <p:cNvPicPr preferRelativeResize="0"/>
          <p:nvPr/>
        </p:nvPicPr>
        <p:blipFill rotWithShape="1">
          <a:blip r:embed="rId3">
            <a:alphaModFix/>
          </a:blip>
          <a:srcRect b="0" l="0" r="0" t="54130"/>
          <a:stretch/>
        </p:blipFill>
        <p:spPr>
          <a:xfrm>
            <a:off x="4350621" y="1188150"/>
            <a:ext cx="3509803" cy="26161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380" name="Google Shape;380;p64"/>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Missing Values</a:t>
            </a:r>
            <a:endParaRPr/>
          </a:p>
        </p:txBody>
      </p:sp>
      <p:pic>
        <p:nvPicPr>
          <p:cNvPr id="381" name="Google Shape;381;p64"/>
          <p:cNvPicPr preferRelativeResize="0"/>
          <p:nvPr/>
        </p:nvPicPr>
        <p:blipFill>
          <a:blip r:embed="rId3">
            <a:alphaModFix/>
          </a:blip>
          <a:stretch>
            <a:fillRect/>
          </a:stretch>
        </p:blipFill>
        <p:spPr>
          <a:xfrm>
            <a:off x="481925" y="1389975"/>
            <a:ext cx="4189400" cy="1266725"/>
          </a:xfrm>
          <a:prstGeom prst="rect">
            <a:avLst/>
          </a:prstGeom>
          <a:noFill/>
          <a:ln>
            <a:noFill/>
          </a:ln>
        </p:spPr>
      </p:pic>
      <p:sp>
        <p:nvSpPr>
          <p:cNvPr id="382" name="Google Shape;382;p64"/>
          <p:cNvSpPr txBox="1"/>
          <p:nvPr>
            <p:ph idx="4294967295" type="body"/>
          </p:nvPr>
        </p:nvSpPr>
        <p:spPr>
          <a:xfrm>
            <a:off x="5029225" y="1389975"/>
            <a:ext cx="3459900" cy="2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Handling missing values</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Asumsi missing values di kolom Children, Agent, dan Company tidak memiliki children dan tidak melalui agent dan company. Missing value di kolom Country dikategorikan sebagai ‘other’.</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Country: di isi string ‘other’</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Children, Agent, dan Company diisi angka 0</a:t>
            </a:r>
            <a:endParaRPr sz="13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5"/>
          <p:cNvSpPr txBox="1"/>
          <p:nvPr>
            <p:ph type="title"/>
          </p:nvPr>
        </p:nvSpPr>
        <p:spPr>
          <a:xfrm>
            <a:off x="332000" y="46277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Missing Values</a:t>
            </a:r>
            <a:endParaRPr/>
          </a:p>
        </p:txBody>
      </p:sp>
      <p:pic>
        <p:nvPicPr>
          <p:cNvPr id="388" name="Google Shape;388;p65"/>
          <p:cNvPicPr preferRelativeResize="0"/>
          <p:nvPr/>
        </p:nvPicPr>
        <p:blipFill>
          <a:blip r:embed="rId3">
            <a:alphaModFix/>
          </a:blip>
          <a:stretch>
            <a:fillRect/>
          </a:stretch>
        </p:blipFill>
        <p:spPr>
          <a:xfrm>
            <a:off x="4315026" y="1599625"/>
            <a:ext cx="4437150" cy="3169400"/>
          </a:xfrm>
          <a:prstGeom prst="rect">
            <a:avLst/>
          </a:prstGeom>
          <a:noFill/>
          <a:ln>
            <a:noFill/>
          </a:ln>
        </p:spPr>
      </p:pic>
      <p:pic>
        <p:nvPicPr>
          <p:cNvPr id="389" name="Google Shape;389;p65"/>
          <p:cNvPicPr preferRelativeResize="0"/>
          <p:nvPr/>
        </p:nvPicPr>
        <p:blipFill>
          <a:blip r:embed="rId4">
            <a:alphaModFix/>
          </a:blip>
          <a:stretch>
            <a:fillRect/>
          </a:stretch>
        </p:blipFill>
        <p:spPr>
          <a:xfrm>
            <a:off x="332010" y="1599625"/>
            <a:ext cx="3840795" cy="3452276"/>
          </a:xfrm>
          <a:prstGeom prst="rect">
            <a:avLst/>
          </a:prstGeom>
          <a:noFill/>
          <a:ln>
            <a:noFill/>
          </a:ln>
        </p:spPr>
      </p:pic>
      <p:sp>
        <p:nvSpPr>
          <p:cNvPr id="390" name="Google Shape;390;p65"/>
          <p:cNvSpPr txBox="1"/>
          <p:nvPr/>
        </p:nvSpPr>
        <p:spPr>
          <a:xfrm>
            <a:off x="390875" y="1092650"/>
            <a:ext cx="29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After</a:t>
            </a:r>
            <a:endParaRPr>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ph idx="4294967295" type="body"/>
          </p:nvPr>
        </p:nvSpPr>
        <p:spPr>
          <a:xfrm>
            <a:off x="579250" y="1060450"/>
            <a:ext cx="7741200" cy="378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lead_time -&gt; float</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days_in_waiting_list -&gt; float</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children -&gt; integer</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agent -&gt; integer</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company -&gt; integer</a:t>
            </a:r>
            <a:endParaRPr sz="1600">
              <a:solidFill>
                <a:schemeClr val="lt1"/>
              </a:solidFill>
            </a:endParaRPr>
          </a:p>
        </p:txBody>
      </p:sp>
      <p:sp>
        <p:nvSpPr>
          <p:cNvPr id="396" name="Google Shape;396;p66"/>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397" name="Google Shape;397;p66"/>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 Correction</a:t>
            </a:r>
            <a:endParaRPr/>
          </a:p>
        </p:txBody>
      </p:sp>
      <p:pic>
        <p:nvPicPr>
          <p:cNvPr id="398" name="Google Shape;398;p66"/>
          <p:cNvPicPr preferRelativeResize="0"/>
          <p:nvPr/>
        </p:nvPicPr>
        <p:blipFill>
          <a:blip r:embed="rId3">
            <a:alphaModFix/>
          </a:blip>
          <a:stretch>
            <a:fillRect/>
          </a:stretch>
        </p:blipFill>
        <p:spPr>
          <a:xfrm>
            <a:off x="4936425" y="2932800"/>
            <a:ext cx="3841400" cy="1399775"/>
          </a:xfrm>
          <a:prstGeom prst="rect">
            <a:avLst/>
          </a:prstGeom>
          <a:noFill/>
          <a:ln>
            <a:noFill/>
          </a:ln>
        </p:spPr>
      </p:pic>
      <p:pic>
        <p:nvPicPr>
          <p:cNvPr id="399" name="Google Shape;399;p66"/>
          <p:cNvPicPr preferRelativeResize="0"/>
          <p:nvPr/>
        </p:nvPicPr>
        <p:blipFill>
          <a:blip r:embed="rId4">
            <a:alphaModFix/>
          </a:blip>
          <a:stretch>
            <a:fillRect/>
          </a:stretch>
        </p:blipFill>
        <p:spPr>
          <a:xfrm>
            <a:off x="313875" y="2932800"/>
            <a:ext cx="3758705" cy="136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p:nvPr/>
        </p:nvSpPr>
        <p:spPr>
          <a:xfrm>
            <a:off x="423762" y="960760"/>
            <a:ext cx="4415100" cy="1402200"/>
          </a:xfrm>
          <a:prstGeom prst="rect">
            <a:avLst/>
          </a:prstGeom>
          <a:noFill/>
          <a:ln>
            <a:noFill/>
          </a:ln>
        </p:spPr>
        <p:txBody>
          <a:bodyPr anchorCtr="0" anchor="t" bIns="35975" lIns="35975" spcFirstLastPara="1" rIns="35975" wrap="square" tIns="359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Objective &amp; Problem Statement</a:t>
            </a:r>
            <a:endParaRPr i="0" sz="1000" u="none" cap="none" strike="noStrike">
              <a:solidFill>
                <a:schemeClr val="lt2"/>
              </a:solidFill>
              <a:latin typeface="Montserrat Medium"/>
              <a:ea typeface="Montserrat Medium"/>
              <a:cs typeface="Montserrat Medium"/>
              <a:sym typeface="Montserrat Medium"/>
            </a:endParaRPr>
          </a:p>
          <a:p>
            <a:pPr indent="-234950" lvl="0" marL="215900" marR="0" rtl="0" algn="l">
              <a:lnSpc>
                <a:spcPct val="90000"/>
              </a:lnSpc>
              <a:spcBef>
                <a:spcPts val="500"/>
              </a:spcBef>
              <a:spcAft>
                <a:spcPts val="0"/>
              </a:spcAft>
              <a:buClr>
                <a:schemeClr val="lt1"/>
              </a:buClr>
              <a:buSzPts val="1300"/>
              <a:buFont typeface="Montserrat Medium"/>
              <a:buChar char="•"/>
            </a:pPr>
            <a:r>
              <a:rPr lang="en" sz="1300">
                <a:solidFill>
                  <a:schemeClr val="lt1"/>
                </a:solidFill>
                <a:latin typeface="Montserrat Medium"/>
                <a:ea typeface="Montserrat Medium"/>
                <a:cs typeface="Montserrat Medium"/>
                <a:sym typeface="Montserrat Medium"/>
              </a:rPr>
              <a:t>Untuk mengetahui penyebab booking cancellations</a:t>
            </a:r>
            <a:endParaRPr sz="1300">
              <a:solidFill>
                <a:schemeClr val="lt1"/>
              </a:solidFill>
              <a:latin typeface="Montserrat Medium"/>
              <a:ea typeface="Montserrat Medium"/>
              <a:cs typeface="Montserrat Medium"/>
              <a:sym typeface="Montserrat Medium"/>
            </a:endParaRPr>
          </a:p>
          <a:p>
            <a:pPr indent="0" lvl="0" marL="0" marR="0" rtl="0" algn="l">
              <a:lnSpc>
                <a:spcPct val="100000"/>
              </a:lnSpc>
              <a:spcBef>
                <a:spcPts val="500"/>
              </a:spcBef>
              <a:spcAft>
                <a:spcPts val="0"/>
              </a:spcAft>
              <a:buClr>
                <a:srgbClr val="000000"/>
              </a:buClr>
              <a:buSzPts val="900"/>
              <a:buFont typeface="Arial"/>
              <a:buNone/>
            </a:pPr>
            <a:r>
              <a:t/>
            </a:r>
            <a:endParaRPr i="0" sz="900" u="none" cap="none" strike="noStrike">
              <a:solidFill>
                <a:schemeClr val="lt1"/>
              </a:solidFill>
              <a:latin typeface="Montserrat Medium"/>
              <a:ea typeface="Montserrat Medium"/>
              <a:cs typeface="Montserrat Medium"/>
              <a:sym typeface="Montserrat Medium"/>
            </a:endParaRPr>
          </a:p>
          <a:p>
            <a:pPr indent="-50800" lvl="0" marL="114300" marR="0" rtl="0" algn="l">
              <a:lnSpc>
                <a:spcPct val="100000"/>
              </a:lnSpc>
              <a:spcBef>
                <a:spcPts val="300"/>
              </a:spcBef>
              <a:spcAft>
                <a:spcPts val="0"/>
              </a:spcAft>
              <a:buClr>
                <a:srgbClr val="3C3C3B"/>
              </a:buClr>
              <a:buSzPts val="1000"/>
              <a:buFont typeface="Arial"/>
              <a:buNone/>
            </a:pPr>
            <a:r>
              <a:t/>
            </a:r>
            <a:endParaRPr i="0" sz="1000" u="none" cap="none" strike="noStrike">
              <a:solidFill>
                <a:schemeClr val="lt1"/>
              </a:solidFill>
              <a:latin typeface="Montserrat Medium"/>
              <a:ea typeface="Montserrat Medium"/>
              <a:cs typeface="Montserrat Medium"/>
              <a:sym typeface="Montserrat Medium"/>
            </a:endParaRPr>
          </a:p>
          <a:p>
            <a:pPr indent="-114300" lvl="0" marL="177800" marR="0" rtl="0" algn="l">
              <a:lnSpc>
                <a:spcPct val="90000"/>
              </a:lnSpc>
              <a:spcBef>
                <a:spcPts val="300"/>
              </a:spcBef>
              <a:spcAft>
                <a:spcPts val="0"/>
              </a:spcAft>
              <a:buClr>
                <a:srgbClr val="EC881D"/>
              </a:buClr>
              <a:buSzPts val="900"/>
              <a:buFont typeface="Noto Sans Symbols"/>
              <a:buNone/>
            </a:pPr>
            <a:r>
              <a:t/>
            </a:r>
            <a:endParaRPr i="0" sz="900" u="none" cap="none" strike="noStrike">
              <a:solidFill>
                <a:schemeClr val="lt1"/>
              </a:solidFill>
              <a:latin typeface="Montserrat Medium"/>
              <a:ea typeface="Montserrat Medium"/>
              <a:cs typeface="Montserrat Medium"/>
              <a:sym typeface="Montserrat Medium"/>
            </a:endParaRPr>
          </a:p>
        </p:txBody>
      </p:sp>
      <p:cxnSp>
        <p:nvCxnSpPr>
          <p:cNvPr id="212" name="Google Shape;212;p49"/>
          <p:cNvCxnSpPr/>
          <p:nvPr/>
        </p:nvCxnSpPr>
        <p:spPr>
          <a:xfrm>
            <a:off x="2918900" y="2289950"/>
            <a:ext cx="0" cy="2604300"/>
          </a:xfrm>
          <a:prstGeom prst="straightConnector1">
            <a:avLst/>
          </a:prstGeom>
          <a:noFill/>
          <a:ln cap="flat" cmpd="sng" w="12700">
            <a:solidFill>
              <a:schemeClr val="lt2"/>
            </a:solidFill>
            <a:prstDash val="solid"/>
            <a:miter lim="800000"/>
            <a:headEnd len="sm" w="sm" type="none"/>
            <a:tailEnd len="sm" w="sm" type="none"/>
          </a:ln>
        </p:spPr>
      </p:cxnSp>
      <p:cxnSp>
        <p:nvCxnSpPr>
          <p:cNvPr id="213" name="Google Shape;213;p49"/>
          <p:cNvCxnSpPr/>
          <p:nvPr/>
        </p:nvCxnSpPr>
        <p:spPr>
          <a:xfrm>
            <a:off x="6136375" y="2292798"/>
            <a:ext cx="0" cy="2598600"/>
          </a:xfrm>
          <a:prstGeom prst="straightConnector1">
            <a:avLst/>
          </a:prstGeom>
          <a:noFill/>
          <a:ln cap="flat" cmpd="sng" w="12700">
            <a:solidFill>
              <a:schemeClr val="lt2"/>
            </a:solidFill>
            <a:prstDash val="solid"/>
            <a:miter lim="800000"/>
            <a:headEnd len="sm" w="sm" type="none"/>
            <a:tailEnd len="sm" w="sm" type="none"/>
          </a:ln>
        </p:spPr>
      </p:cxnSp>
      <p:cxnSp>
        <p:nvCxnSpPr>
          <p:cNvPr id="214" name="Google Shape;214;p49"/>
          <p:cNvCxnSpPr/>
          <p:nvPr/>
        </p:nvCxnSpPr>
        <p:spPr>
          <a:xfrm>
            <a:off x="4336325" y="960750"/>
            <a:ext cx="0" cy="911400"/>
          </a:xfrm>
          <a:prstGeom prst="straightConnector1">
            <a:avLst/>
          </a:prstGeom>
          <a:noFill/>
          <a:ln cap="flat" cmpd="sng" w="12700">
            <a:solidFill>
              <a:schemeClr val="lt2"/>
            </a:solidFill>
            <a:prstDash val="solid"/>
            <a:miter lim="800000"/>
            <a:headEnd len="sm" w="sm" type="none"/>
            <a:tailEnd len="sm" w="sm" type="none"/>
          </a:ln>
        </p:spPr>
      </p:cxnSp>
      <p:sp>
        <p:nvSpPr>
          <p:cNvPr id="215" name="Google Shape;215;p49"/>
          <p:cNvSpPr/>
          <p:nvPr/>
        </p:nvSpPr>
        <p:spPr>
          <a:xfrm>
            <a:off x="4572000" y="960750"/>
            <a:ext cx="4164600" cy="1017300"/>
          </a:xfrm>
          <a:prstGeom prst="rect">
            <a:avLst/>
          </a:prstGeom>
          <a:noFill/>
          <a:ln>
            <a:noFill/>
          </a:ln>
        </p:spPr>
        <p:txBody>
          <a:bodyPr anchorCtr="0" anchor="t" bIns="46775" lIns="46775" spcFirstLastPara="1" rIns="46775" wrap="square" tIns="467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Business Benefit </a:t>
            </a:r>
            <a:endParaRPr i="0" sz="11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5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Memberikan informasi kepada business development yang dapat digunakan untuk membantu upaya  penurunan booking cancellations</a:t>
            </a:r>
            <a:endParaRPr i="0" sz="900" u="none" cap="none" strike="noStrike">
              <a:solidFill>
                <a:schemeClr val="lt1"/>
              </a:solidFill>
              <a:latin typeface="Montserrat Medium"/>
              <a:ea typeface="Montserrat Medium"/>
              <a:cs typeface="Montserrat Medium"/>
              <a:sym typeface="Montserrat Medium"/>
            </a:endParaRPr>
          </a:p>
          <a:p>
            <a:pPr indent="-127000" lvl="0" marL="177800" marR="0" rtl="0" algn="l">
              <a:lnSpc>
                <a:spcPct val="90000"/>
              </a:lnSpc>
              <a:spcBef>
                <a:spcPts val="300"/>
              </a:spcBef>
              <a:spcAft>
                <a:spcPts val="0"/>
              </a:spcAft>
              <a:buClr>
                <a:schemeClr val="dk1"/>
              </a:buClr>
              <a:buSzPts val="800"/>
              <a:buFont typeface="Arial"/>
              <a:buNone/>
            </a:pPr>
            <a:r>
              <a:t/>
            </a:r>
            <a:endParaRPr i="0" sz="800" u="none" cap="none" strike="noStrike">
              <a:solidFill>
                <a:schemeClr val="lt1"/>
              </a:solidFill>
              <a:latin typeface="Montserrat Medium"/>
              <a:ea typeface="Montserrat Medium"/>
              <a:cs typeface="Montserrat Medium"/>
              <a:sym typeface="Montserrat Medium"/>
            </a:endParaRPr>
          </a:p>
        </p:txBody>
      </p:sp>
      <p:sp>
        <p:nvSpPr>
          <p:cNvPr id="216" name="Google Shape;216;p49"/>
          <p:cNvSpPr/>
          <p:nvPr/>
        </p:nvSpPr>
        <p:spPr>
          <a:xfrm>
            <a:off x="6278572" y="2225982"/>
            <a:ext cx="2578500" cy="2242200"/>
          </a:xfrm>
          <a:prstGeom prst="rect">
            <a:avLst/>
          </a:prstGeom>
          <a:noFill/>
          <a:ln>
            <a:noFill/>
          </a:ln>
        </p:spPr>
        <p:txBody>
          <a:bodyPr anchorCtr="0" anchor="t" bIns="45700" lIns="53975" spcFirstLastPara="1" rIns="35975" wrap="square" tIns="45700">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Expected Outcome</a:t>
            </a:r>
            <a:endParaRPr i="0" sz="11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Faktor-faktor yang berpengaruh signifikan terhadap booking cancellations</a:t>
            </a:r>
            <a:endParaRPr i="0" sz="1100" u="none" cap="none" strike="noStrike">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Dashboard</a:t>
            </a:r>
            <a:endParaRPr i="0" sz="1200" u="none" cap="none" strike="noStrike">
              <a:solidFill>
                <a:schemeClr val="lt1"/>
              </a:solidFill>
              <a:latin typeface="Montserrat Medium"/>
              <a:ea typeface="Montserrat Medium"/>
              <a:cs typeface="Montserrat Medium"/>
              <a:sym typeface="Montserrat Medium"/>
            </a:endParaRPr>
          </a:p>
          <a:p>
            <a:pPr indent="-177800" lvl="0" marL="177800" marR="0" rtl="0" algn="l">
              <a:lnSpc>
                <a:spcPct val="90000"/>
              </a:lnSpc>
              <a:spcBef>
                <a:spcPts val="300"/>
              </a:spcBef>
              <a:spcAft>
                <a:spcPts val="0"/>
              </a:spcAft>
              <a:buClr>
                <a:srgbClr val="000000"/>
              </a:buClr>
              <a:buSzPts val="1000"/>
              <a:buFont typeface="Arial"/>
              <a:buNone/>
            </a:pPr>
            <a:r>
              <a:t/>
            </a:r>
            <a:endParaRPr i="0" sz="1000" u="none" cap="none" strike="noStrike">
              <a:solidFill>
                <a:schemeClr val="lt1"/>
              </a:solidFill>
              <a:latin typeface="Montserrat Medium"/>
              <a:ea typeface="Montserrat Medium"/>
              <a:cs typeface="Montserrat Medium"/>
              <a:sym typeface="Montserrat Medium"/>
            </a:endParaRPr>
          </a:p>
        </p:txBody>
      </p:sp>
      <p:sp>
        <p:nvSpPr>
          <p:cNvPr id="217" name="Google Shape;217;p49"/>
          <p:cNvSpPr/>
          <p:nvPr/>
        </p:nvSpPr>
        <p:spPr>
          <a:xfrm>
            <a:off x="3117657" y="3483316"/>
            <a:ext cx="2714700" cy="858000"/>
          </a:xfrm>
          <a:prstGeom prst="rect">
            <a:avLst/>
          </a:prstGeom>
          <a:noFill/>
          <a:ln>
            <a:noFill/>
          </a:ln>
        </p:spPr>
        <p:txBody>
          <a:bodyPr anchorCtr="0" anchor="t" bIns="46775" lIns="46775" spcFirstLastPara="1" rIns="46775" wrap="square" tIns="467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Success Criteria</a:t>
            </a:r>
            <a:endParaRPr i="0" sz="10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Akurasi minimal 80%</a:t>
            </a:r>
            <a:endParaRPr sz="1200">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ROC minimal 80%</a:t>
            </a:r>
            <a:endParaRPr sz="1200">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Recall minimal 80%</a:t>
            </a:r>
            <a:endParaRPr sz="1200">
              <a:solidFill>
                <a:schemeClr val="lt1"/>
              </a:solidFill>
              <a:latin typeface="Montserrat Medium"/>
              <a:ea typeface="Montserrat Medium"/>
              <a:cs typeface="Montserrat Medium"/>
              <a:sym typeface="Montserrat Medium"/>
            </a:endParaRPr>
          </a:p>
          <a:p>
            <a:pPr indent="-50800" lvl="0" marL="114300" marR="0" rtl="0" algn="l">
              <a:lnSpc>
                <a:spcPct val="100000"/>
              </a:lnSpc>
              <a:spcBef>
                <a:spcPts val="300"/>
              </a:spcBef>
              <a:spcAft>
                <a:spcPts val="0"/>
              </a:spcAft>
              <a:buClr>
                <a:srgbClr val="3C3C3B"/>
              </a:buClr>
              <a:buSzPts val="900"/>
              <a:buFont typeface="Arial"/>
              <a:buNone/>
            </a:pPr>
            <a:r>
              <a:t/>
            </a:r>
            <a:endParaRPr i="0" sz="900" u="none" cap="none" strike="noStrike">
              <a:solidFill>
                <a:schemeClr val="lt1"/>
              </a:solidFill>
              <a:latin typeface="Montserrat Medium"/>
              <a:ea typeface="Montserrat Medium"/>
              <a:cs typeface="Montserrat Medium"/>
              <a:sym typeface="Montserrat Medium"/>
            </a:endParaRPr>
          </a:p>
          <a:p>
            <a:pPr indent="-114300" lvl="0" marL="177800" marR="0" rtl="0" algn="l">
              <a:lnSpc>
                <a:spcPct val="90000"/>
              </a:lnSpc>
              <a:spcBef>
                <a:spcPts val="300"/>
              </a:spcBef>
              <a:spcAft>
                <a:spcPts val="0"/>
              </a:spcAft>
              <a:buClr>
                <a:schemeClr val="dk1"/>
              </a:buClr>
              <a:buSzPts val="900"/>
              <a:buFont typeface="Arial"/>
              <a:buNone/>
            </a:pPr>
            <a:r>
              <a:t/>
            </a:r>
            <a:endParaRPr i="0" sz="900" u="none" cap="none" strike="noStrike">
              <a:solidFill>
                <a:schemeClr val="lt1"/>
              </a:solidFill>
              <a:latin typeface="Montserrat Medium"/>
              <a:ea typeface="Montserrat Medium"/>
              <a:cs typeface="Montserrat Medium"/>
              <a:sym typeface="Montserrat Medium"/>
            </a:endParaRPr>
          </a:p>
        </p:txBody>
      </p:sp>
      <p:sp>
        <p:nvSpPr>
          <p:cNvPr id="218" name="Google Shape;218;p49"/>
          <p:cNvSpPr/>
          <p:nvPr/>
        </p:nvSpPr>
        <p:spPr>
          <a:xfrm>
            <a:off x="3118591" y="2225963"/>
            <a:ext cx="2713800" cy="1169700"/>
          </a:xfrm>
          <a:prstGeom prst="rect">
            <a:avLst/>
          </a:prstGeom>
          <a:noFill/>
          <a:ln>
            <a:noFill/>
          </a:ln>
        </p:spPr>
        <p:txBody>
          <a:bodyPr anchorCtr="0" anchor="t" bIns="46775" lIns="46775" spcFirstLastPara="1" rIns="46775" wrap="square" tIns="467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Methodology / Analytic Technique</a:t>
            </a:r>
            <a:endParaRPr i="0" sz="11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Descriptive Analysis</a:t>
            </a:r>
            <a:endParaRPr i="0" sz="1100" u="none" cap="none" strike="noStrike">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Statistical Analysis</a:t>
            </a:r>
            <a:endParaRPr i="0" sz="1200" u="none" cap="none" strike="noStrike">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Data Preprocessing</a:t>
            </a:r>
            <a:endParaRPr sz="1200">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Machine Learning Models</a:t>
            </a:r>
            <a:endParaRPr sz="1200">
              <a:solidFill>
                <a:schemeClr val="lt1"/>
              </a:solidFill>
              <a:latin typeface="Montserrat Medium"/>
              <a:ea typeface="Montserrat Medium"/>
              <a:cs typeface="Montserrat Medium"/>
              <a:sym typeface="Montserrat Medium"/>
            </a:endParaRPr>
          </a:p>
          <a:p>
            <a:pPr indent="-177800" lvl="0" marL="177800" marR="0" rtl="0" algn="l">
              <a:lnSpc>
                <a:spcPct val="90000"/>
              </a:lnSpc>
              <a:spcBef>
                <a:spcPts val="300"/>
              </a:spcBef>
              <a:spcAft>
                <a:spcPts val="0"/>
              </a:spcAft>
              <a:buClr>
                <a:srgbClr val="000000"/>
              </a:buClr>
              <a:buSzPts val="1000"/>
              <a:buFont typeface="Arial"/>
              <a:buNone/>
            </a:pPr>
            <a:r>
              <a:t/>
            </a:r>
            <a:endParaRPr i="0" sz="1000" u="none" cap="none" strike="noStrike">
              <a:solidFill>
                <a:schemeClr val="lt1"/>
              </a:solidFill>
              <a:latin typeface="Montserrat Medium"/>
              <a:ea typeface="Montserrat Medium"/>
              <a:cs typeface="Montserrat Medium"/>
              <a:sym typeface="Montserrat Medium"/>
            </a:endParaRPr>
          </a:p>
        </p:txBody>
      </p:sp>
      <p:sp>
        <p:nvSpPr>
          <p:cNvPr id="219" name="Google Shape;219;p49"/>
          <p:cNvSpPr/>
          <p:nvPr/>
        </p:nvSpPr>
        <p:spPr>
          <a:xfrm>
            <a:off x="423752" y="3483317"/>
            <a:ext cx="2713800" cy="914400"/>
          </a:xfrm>
          <a:prstGeom prst="rect">
            <a:avLst/>
          </a:prstGeom>
          <a:noFill/>
          <a:ln>
            <a:noFill/>
          </a:ln>
        </p:spPr>
        <p:txBody>
          <a:bodyPr anchorCtr="0" anchor="t" bIns="46775" lIns="46775" spcFirstLastPara="1" rIns="46775" wrap="square" tIns="467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Challenges</a:t>
            </a:r>
            <a:endParaRPr i="0" sz="11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Data banyak</a:t>
            </a:r>
            <a:endParaRPr i="0" sz="1100" u="none" cap="none" strike="noStrike">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Imbalance Class</a:t>
            </a:r>
            <a:endParaRPr i="0" sz="1200" u="none" cap="none" strike="noStrike">
              <a:solidFill>
                <a:schemeClr val="lt1"/>
              </a:solidFill>
              <a:latin typeface="Montserrat Medium"/>
              <a:ea typeface="Montserrat Medium"/>
              <a:cs typeface="Montserrat Medium"/>
              <a:sym typeface="Montserrat Medium"/>
            </a:endParaRPr>
          </a:p>
          <a:p>
            <a:pPr indent="-114300" lvl="0" marL="114300" marR="0" rtl="0" algn="l">
              <a:lnSpc>
                <a:spcPct val="90000"/>
              </a:lnSpc>
              <a:spcBef>
                <a:spcPts val="3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Missing Values</a:t>
            </a:r>
            <a:endParaRPr i="0" sz="1200" u="none" cap="none" strike="noStrike">
              <a:solidFill>
                <a:schemeClr val="lt1"/>
              </a:solidFill>
              <a:latin typeface="Montserrat Medium"/>
              <a:ea typeface="Montserrat Medium"/>
              <a:cs typeface="Montserrat Medium"/>
              <a:sym typeface="Montserrat Medium"/>
            </a:endParaRPr>
          </a:p>
          <a:p>
            <a:pPr indent="-177800" lvl="0" marL="177800" marR="0" rtl="0" algn="l">
              <a:lnSpc>
                <a:spcPct val="90000"/>
              </a:lnSpc>
              <a:spcBef>
                <a:spcPts val="300"/>
              </a:spcBef>
              <a:spcAft>
                <a:spcPts val="0"/>
              </a:spcAft>
              <a:buClr>
                <a:srgbClr val="000000"/>
              </a:buClr>
              <a:buSzPts val="800"/>
              <a:buFont typeface="Arial"/>
              <a:buNone/>
            </a:pPr>
            <a:r>
              <a:t/>
            </a:r>
            <a:endParaRPr i="0" sz="800" u="none" cap="none" strike="noStrike">
              <a:solidFill>
                <a:schemeClr val="lt1"/>
              </a:solidFill>
              <a:latin typeface="Montserrat Medium"/>
              <a:ea typeface="Montserrat Medium"/>
              <a:cs typeface="Montserrat Medium"/>
              <a:sym typeface="Montserrat Medium"/>
            </a:endParaRPr>
          </a:p>
        </p:txBody>
      </p:sp>
      <p:sp>
        <p:nvSpPr>
          <p:cNvPr id="220" name="Google Shape;220;p49"/>
          <p:cNvSpPr/>
          <p:nvPr/>
        </p:nvSpPr>
        <p:spPr>
          <a:xfrm>
            <a:off x="423752" y="2225963"/>
            <a:ext cx="2713800" cy="1169700"/>
          </a:xfrm>
          <a:prstGeom prst="rect">
            <a:avLst/>
          </a:prstGeom>
          <a:noFill/>
          <a:ln>
            <a:noFill/>
          </a:ln>
        </p:spPr>
        <p:txBody>
          <a:bodyPr anchorCtr="0" anchor="t" bIns="46775" lIns="46775" spcFirstLastPara="1" rIns="46775" wrap="square" tIns="46775">
            <a:noAutofit/>
          </a:bodyPr>
          <a:lstStyle/>
          <a:p>
            <a:pPr indent="-177800" lvl="0" marL="177800" marR="0" rtl="0" algn="l">
              <a:lnSpc>
                <a:spcPct val="90000"/>
              </a:lnSpc>
              <a:spcBef>
                <a:spcPts val="0"/>
              </a:spcBef>
              <a:spcAft>
                <a:spcPts val="0"/>
              </a:spcAft>
              <a:buClr>
                <a:srgbClr val="000000"/>
              </a:buClr>
              <a:buSzPts val="1000"/>
              <a:buFont typeface="Arial"/>
              <a:buNone/>
            </a:pPr>
            <a:r>
              <a:rPr i="0" lang="en" sz="1000" u="none" cap="none" strike="noStrike">
                <a:solidFill>
                  <a:schemeClr val="lt2"/>
                </a:solidFill>
                <a:latin typeface="Montserrat Medium"/>
                <a:ea typeface="Montserrat Medium"/>
                <a:cs typeface="Montserrat Medium"/>
                <a:sym typeface="Montserrat Medium"/>
              </a:rPr>
              <a:t>Source Data</a:t>
            </a:r>
            <a:endParaRPr i="0" sz="1100" u="none" cap="none" strike="noStrike">
              <a:solidFill>
                <a:schemeClr val="lt2"/>
              </a:solidFill>
              <a:latin typeface="Montserrat Medium"/>
              <a:ea typeface="Montserrat Medium"/>
              <a:cs typeface="Montserrat Medium"/>
              <a:sym typeface="Montserrat Medium"/>
            </a:endParaRPr>
          </a:p>
          <a:p>
            <a:pPr indent="-114300" lvl="0" marL="114300" marR="0" rtl="0" algn="l">
              <a:lnSpc>
                <a:spcPct val="90000"/>
              </a:lnSpc>
              <a:spcBef>
                <a:spcPts val="40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Hotel Booking Demand (Kaggle)</a:t>
            </a:r>
            <a:endParaRPr i="0" sz="800" u="none" cap="none" strike="noStrike">
              <a:solidFill>
                <a:schemeClr val="lt1"/>
              </a:solidFill>
              <a:latin typeface="Montserrat Medium"/>
              <a:ea typeface="Montserrat Medium"/>
              <a:cs typeface="Montserrat Medium"/>
              <a:sym typeface="Montserrat Medium"/>
            </a:endParaRPr>
          </a:p>
          <a:p>
            <a:pPr indent="-63500" lvl="0" marL="114300" marR="0" rtl="0" algn="l">
              <a:lnSpc>
                <a:spcPct val="90000"/>
              </a:lnSpc>
              <a:spcBef>
                <a:spcPts val="300"/>
              </a:spcBef>
              <a:spcAft>
                <a:spcPts val="0"/>
              </a:spcAft>
              <a:buClr>
                <a:schemeClr val="dk1"/>
              </a:buClr>
              <a:buSzPts val="800"/>
              <a:buFont typeface="Arial"/>
              <a:buNone/>
            </a:pPr>
            <a:r>
              <a:t/>
            </a:r>
            <a:endParaRPr i="0" sz="800" u="none" cap="none" strike="noStrike">
              <a:solidFill>
                <a:schemeClr val="lt1"/>
              </a:solidFill>
              <a:latin typeface="Montserrat Medium"/>
              <a:ea typeface="Montserrat Medium"/>
              <a:cs typeface="Montserrat Medium"/>
              <a:sym typeface="Montserrat Medium"/>
            </a:endParaRPr>
          </a:p>
        </p:txBody>
      </p:sp>
      <p:sp>
        <p:nvSpPr>
          <p:cNvPr id="221" name="Google Shape;221;p49"/>
          <p:cNvSpPr/>
          <p:nvPr/>
        </p:nvSpPr>
        <p:spPr>
          <a:xfrm>
            <a:off x="355517" y="671000"/>
            <a:ext cx="5908500" cy="180600"/>
          </a:xfrm>
          <a:prstGeom prst="rect">
            <a:avLst/>
          </a:prstGeom>
          <a:noFill/>
          <a:ln>
            <a:noFill/>
          </a:ln>
        </p:spPr>
        <p:txBody>
          <a:bodyPr anchorCtr="0" anchor="t" bIns="45700" lIns="91400" spcFirstLastPara="1" rIns="91400" wrap="square" tIns="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Montserrat"/>
                <a:ea typeface="Montserrat"/>
                <a:cs typeface="Montserrat"/>
                <a:sym typeface="Montserrat"/>
              </a:rPr>
              <a:t>Use Case Summary</a:t>
            </a:r>
            <a:endParaRPr b="1" i="0" sz="1000" u="none" cap="none" strike="noStrike">
              <a:solidFill>
                <a:schemeClr val="lt1"/>
              </a:solidFill>
              <a:latin typeface="Montserrat"/>
              <a:ea typeface="Montserrat"/>
              <a:cs typeface="Montserrat"/>
              <a:sym typeface="Montserrat"/>
            </a:endParaRPr>
          </a:p>
        </p:txBody>
      </p:sp>
      <p:sp>
        <p:nvSpPr>
          <p:cNvPr id="222" name="Google Shape;222;p49"/>
          <p:cNvSpPr txBox="1"/>
          <p:nvPr/>
        </p:nvSpPr>
        <p:spPr>
          <a:xfrm>
            <a:off x="373150" y="361725"/>
            <a:ext cx="8363400" cy="3789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dk1"/>
              </a:buClr>
              <a:buSzPts val="2200"/>
              <a:buFont typeface="Calibri"/>
              <a:buNone/>
            </a:pPr>
            <a:r>
              <a:rPr b="1" i="0" lang="en" sz="1800" u="sng" cap="none" strike="noStrike">
                <a:solidFill>
                  <a:schemeClr val="accent1"/>
                </a:solidFill>
                <a:latin typeface="Montserrat"/>
                <a:ea typeface="Montserrat"/>
                <a:cs typeface="Montserrat"/>
                <a:sym typeface="Montserrat"/>
              </a:rPr>
              <a:t>Use Case</a:t>
            </a:r>
            <a:r>
              <a:rPr b="1" i="0" lang="en" sz="1800" u="none" cap="none" strike="noStrike">
                <a:solidFill>
                  <a:schemeClr val="accent1"/>
                </a:solidFill>
                <a:latin typeface="Montserrat"/>
                <a:ea typeface="Montserrat"/>
                <a:cs typeface="Montserrat"/>
                <a:sym typeface="Montserrat"/>
              </a:rPr>
              <a:t>: Cancellation Predictions             </a:t>
            </a:r>
            <a:r>
              <a:rPr b="1" lang="en" sz="1800">
                <a:solidFill>
                  <a:schemeClr val="accent1"/>
                </a:solidFill>
                <a:latin typeface="Montserrat"/>
                <a:ea typeface="Montserrat"/>
                <a:cs typeface="Montserrat"/>
                <a:sym typeface="Montserrat"/>
              </a:rPr>
              <a:t>                   </a:t>
            </a:r>
            <a:endParaRPr b="1" i="0" sz="1800" u="none" cap="none" strike="noStrike">
              <a:solidFill>
                <a:schemeClr val="accen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05" name="Google Shape;405;p67"/>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Grouping Minority</a:t>
            </a:r>
            <a:endParaRPr/>
          </a:p>
        </p:txBody>
      </p:sp>
      <p:pic>
        <p:nvPicPr>
          <p:cNvPr id="406" name="Google Shape;406;p67"/>
          <p:cNvPicPr preferRelativeResize="0"/>
          <p:nvPr/>
        </p:nvPicPr>
        <p:blipFill>
          <a:blip r:embed="rId3">
            <a:alphaModFix/>
          </a:blip>
          <a:stretch>
            <a:fillRect/>
          </a:stretch>
        </p:blipFill>
        <p:spPr>
          <a:xfrm>
            <a:off x="519000" y="877325"/>
            <a:ext cx="1560700" cy="4053025"/>
          </a:xfrm>
          <a:prstGeom prst="rect">
            <a:avLst/>
          </a:prstGeom>
          <a:noFill/>
          <a:ln>
            <a:noFill/>
          </a:ln>
        </p:spPr>
      </p:pic>
      <p:pic>
        <p:nvPicPr>
          <p:cNvPr id="407" name="Google Shape;407;p67"/>
          <p:cNvPicPr preferRelativeResize="0"/>
          <p:nvPr/>
        </p:nvPicPr>
        <p:blipFill>
          <a:blip r:embed="rId4">
            <a:alphaModFix/>
          </a:blip>
          <a:stretch>
            <a:fillRect/>
          </a:stretch>
        </p:blipFill>
        <p:spPr>
          <a:xfrm>
            <a:off x="2392725" y="877325"/>
            <a:ext cx="2797100" cy="1159375"/>
          </a:xfrm>
          <a:prstGeom prst="rect">
            <a:avLst/>
          </a:prstGeom>
          <a:noFill/>
          <a:ln>
            <a:noFill/>
          </a:ln>
        </p:spPr>
      </p:pic>
      <p:sp>
        <p:nvSpPr>
          <p:cNvPr id="408" name="Google Shape;408;p67"/>
          <p:cNvSpPr txBox="1"/>
          <p:nvPr/>
        </p:nvSpPr>
        <p:spPr>
          <a:xfrm>
            <a:off x="2392725" y="2571750"/>
            <a:ext cx="295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Menggabungkan nilai-nilai yang fraksinya dibawah 10% menjadi satu fraksi di kolom country, agent, dan company.</a:t>
            </a:r>
            <a:endParaRPr>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a:t>
            </a:r>
            <a:r>
              <a:rPr lang="en" sz="1500">
                <a:solidFill>
                  <a:schemeClr val="accent6"/>
                </a:solidFill>
              </a:rPr>
              <a:t>Data Preprocessing</a:t>
            </a:r>
            <a:endParaRPr sz="1500">
              <a:solidFill>
                <a:schemeClr val="accent6"/>
              </a:solidFill>
            </a:endParaRPr>
          </a:p>
        </p:txBody>
      </p:sp>
      <p:sp>
        <p:nvSpPr>
          <p:cNvPr id="414" name="Google Shape;414;p68"/>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Korelasi</a:t>
            </a:r>
            <a:endParaRPr/>
          </a:p>
        </p:txBody>
      </p:sp>
      <p:pic>
        <p:nvPicPr>
          <p:cNvPr id="415" name="Google Shape;415;p68"/>
          <p:cNvPicPr preferRelativeResize="0"/>
          <p:nvPr/>
        </p:nvPicPr>
        <p:blipFill>
          <a:blip r:embed="rId3">
            <a:alphaModFix/>
          </a:blip>
          <a:stretch>
            <a:fillRect/>
          </a:stretch>
        </p:blipFill>
        <p:spPr>
          <a:xfrm>
            <a:off x="407775" y="776900"/>
            <a:ext cx="6903276" cy="4331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21" name="Google Shape;421;p69"/>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Drop Column</a:t>
            </a:r>
            <a:endParaRPr/>
          </a:p>
        </p:txBody>
      </p:sp>
      <p:pic>
        <p:nvPicPr>
          <p:cNvPr id="422" name="Google Shape;422;p69"/>
          <p:cNvPicPr preferRelativeResize="0"/>
          <p:nvPr/>
        </p:nvPicPr>
        <p:blipFill>
          <a:blip r:embed="rId3">
            <a:alphaModFix/>
          </a:blip>
          <a:stretch>
            <a:fillRect/>
          </a:stretch>
        </p:blipFill>
        <p:spPr>
          <a:xfrm>
            <a:off x="494275" y="959750"/>
            <a:ext cx="3096776" cy="3859374"/>
          </a:xfrm>
          <a:prstGeom prst="rect">
            <a:avLst/>
          </a:prstGeom>
          <a:noFill/>
          <a:ln>
            <a:noFill/>
          </a:ln>
        </p:spPr>
      </p:pic>
      <p:sp>
        <p:nvSpPr>
          <p:cNvPr id="423" name="Google Shape;423;p69"/>
          <p:cNvSpPr txBox="1"/>
          <p:nvPr/>
        </p:nvSpPr>
        <p:spPr>
          <a:xfrm>
            <a:off x="3941400" y="1455375"/>
            <a:ext cx="4695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Montserrat"/>
                <a:ea typeface="Montserrat"/>
                <a:cs typeface="Montserrat"/>
                <a:sym typeface="Montserrat"/>
              </a:rPr>
              <a:t>Kolom yang tidak digunakan</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n" sz="1300">
                <a:solidFill>
                  <a:schemeClr val="lt1"/>
                </a:solidFill>
                <a:latin typeface="Montserrat"/>
                <a:ea typeface="Montserrat"/>
                <a:cs typeface="Montserrat"/>
                <a:sym typeface="Montserrat"/>
              </a:rPr>
              <a:t>'Arrival_date_year': irrelevant, always predict cancelled on future booking</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n" sz="1300">
                <a:solidFill>
                  <a:schemeClr val="lt1"/>
                </a:solidFill>
                <a:latin typeface="Montserrat"/>
                <a:ea typeface="Montserrat"/>
                <a:cs typeface="Montserrat"/>
                <a:sym typeface="Montserrat"/>
              </a:rPr>
              <a:t>'Arrival_date_week_number': use month</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n" sz="1300">
                <a:solidFill>
                  <a:schemeClr val="lt1"/>
                </a:solidFill>
                <a:latin typeface="Montserrat"/>
                <a:ea typeface="Montserrat"/>
                <a:cs typeface="Montserrat"/>
                <a:sym typeface="Montserrat"/>
              </a:rPr>
              <a:t>'Arrival_date_day_of_month': use month</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n" sz="1300">
                <a:solidFill>
                  <a:schemeClr val="lt1"/>
                </a:solidFill>
                <a:latin typeface="Montserrat"/>
                <a:ea typeface="Montserrat"/>
                <a:cs typeface="Montserrat"/>
                <a:sym typeface="Montserrat"/>
              </a:rPr>
              <a:t>'Reservation_status': cause data leak, duplicate meaning with target</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AutoNum type="arabicPeriod"/>
            </a:pPr>
            <a:r>
              <a:rPr lang="en" sz="1300">
                <a:solidFill>
                  <a:schemeClr val="lt1"/>
                </a:solidFill>
                <a:latin typeface="Montserrat"/>
                <a:ea typeface="Montserrat"/>
                <a:cs typeface="Montserrat"/>
                <a:sym typeface="Montserrat"/>
              </a:rPr>
              <a:t>'reservation_status_date':  useless information</a:t>
            </a:r>
            <a:endParaRPr sz="13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nvSpPr>
        <p:spPr>
          <a:xfrm>
            <a:off x="1047125" y="1295400"/>
            <a:ext cx="2736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Multivalues </a:t>
            </a: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 One Hot Encoding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a:t>
            </a:r>
            <a:r>
              <a:rPr lang="en">
                <a:solidFill>
                  <a:schemeClr val="lt1"/>
                </a:solidFill>
                <a:latin typeface="Montserrat"/>
                <a:ea typeface="Montserrat"/>
                <a:cs typeface="Montserrat"/>
                <a:sym typeface="Montserrat"/>
              </a:rPr>
              <a:t>rrival_date_month'</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'Meal'</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'Country'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'Market_segment'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'Distribution_channel'</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'Reserved_room_type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'Assigned_room_type'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'Deposit_type',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'Customer_type'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'Agent'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429" name="Google Shape;429;p70"/>
          <p:cNvSpPr txBox="1"/>
          <p:nvPr/>
        </p:nvSpPr>
        <p:spPr>
          <a:xfrm>
            <a:off x="4680975" y="13864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Binary Values</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Label Encoding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‘Hotel’</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‘Company’</a:t>
            </a:r>
            <a:endParaRPr>
              <a:solidFill>
                <a:schemeClr val="lt1"/>
              </a:solidFill>
              <a:latin typeface="Montserrat"/>
              <a:ea typeface="Montserrat"/>
              <a:cs typeface="Montserrat"/>
              <a:sym typeface="Montserrat"/>
            </a:endParaRPr>
          </a:p>
        </p:txBody>
      </p:sp>
      <p:sp>
        <p:nvSpPr>
          <p:cNvPr id="430" name="Google Shape;430;p70"/>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31" name="Google Shape;431;p70"/>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Label</a:t>
            </a:r>
            <a:r>
              <a:rPr lang="en"/>
              <a:t> Encoding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37" name="Google Shape;437;p71"/>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Remove Collinearity after Encoding</a:t>
            </a:r>
            <a:endParaRPr sz="2000"/>
          </a:p>
        </p:txBody>
      </p:sp>
      <p:pic>
        <p:nvPicPr>
          <p:cNvPr id="438" name="Google Shape;438;p71"/>
          <p:cNvPicPr preferRelativeResize="0"/>
          <p:nvPr/>
        </p:nvPicPr>
        <p:blipFill>
          <a:blip r:embed="rId3">
            <a:alphaModFix/>
          </a:blip>
          <a:stretch>
            <a:fillRect/>
          </a:stretch>
        </p:blipFill>
        <p:spPr>
          <a:xfrm>
            <a:off x="481900" y="873275"/>
            <a:ext cx="2953201" cy="38245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2"/>
          <p:cNvSpPr txBox="1"/>
          <p:nvPr/>
        </p:nvSpPr>
        <p:spPr>
          <a:xfrm>
            <a:off x="938500" y="1134100"/>
            <a:ext cx="54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444" name="Google Shape;444;p72"/>
          <p:cNvSpPr txBox="1"/>
          <p:nvPr/>
        </p:nvSpPr>
        <p:spPr>
          <a:xfrm>
            <a:off x="407775" y="1134100"/>
            <a:ext cx="717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Data dibagi menjadi 3 bagian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Train (56,25%) -&gt; untuk training model</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Validation (18,75%) -&gt; untuk validasi model</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Test (25%) -&gt; sebagai data baru untuk pengujian model hasil training</a:t>
            </a:r>
            <a:endParaRPr>
              <a:solidFill>
                <a:schemeClr val="lt1"/>
              </a:solidFill>
              <a:latin typeface="Montserrat"/>
              <a:ea typeface="Montserrat"/>
              <a:cs typeface="Montserrat"/>
              <a:sym typeface="Montserrat"/>
            </a:endParaRPr>
          </a:p>
        </p:txBody>
      </p:sp>
      <p:sp>
        <p:nvSpPr>
          <p:cNvPr id="445" name="Google Shape;445;p72"/>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46" name="Google Shape;446;p72"/>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Partition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nvSpPr>
        <p:spPr>
          <a:xfrm>
            <a:off x="407775" y="832075"/>
            <a:ext cx="717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Scaling dilakukan menggunakan StandardScaler dari library scikit-learn untuk menyeragamkan skala data seperti </a:t>
            </a:r>
            <a:r>
              <a:rPr b="1" lang="en">
                <a:solidFill>
                  <a:schemeClr val="lt1"/>
                </a:solidFill>
                <a:latin typeface="Montserrat"/>
                <a:ea typeface="Montserrat"/>
                <a:cs typeface="Montserrat"/>
                <a:sym typeface="Montserrat"/>
              </a:rPr>
              <a:t>stays_in_week_nights</a:t>
            </a:r>
            <a:r>
              <a:rPr lang="en">
                <a:solidFill>
                  <a:schemeClr val="lt1"/>
                </a:solidFill>
                <a:latin typeface="Montserrat"/>
                <a:ea typeface="Montserrat"/>
                <a:cs typeface="Montserrat"/>
                <a:sym typeface="Montserrat"/>
              </a:rPr>
              <a:t> di rentang puluhan dengan kolom </a:t>
            </a:r>
            <a:r>
              <a:rPr b="1" lang="en">
                <a:solidFill>
                  <a:schemeClr val="lt1"/>
                </a:solidFill>
                <a:latin typeface="Montserrat"/>
                <a:ea typeface="Montserrat"/>
                <a:cs typeface="Montserrat"/>
                <a:sym typeface="Montserrat"/>
              </a:rPr>
              <a:t>adr</a:t>
            </a:r>
            <a:r>
              <a:rPr lang="en">
                <a:solidFill>
                  <a:schemeClr val="lt1"/>
                </a:solidFill>
                <a:latin typeface="Montserrat"/>
                <a:ea typeface="Montserrat"/>
                <a:cs typeface="Montserrat"/>
                <a:sym typeface="Montserrat"/>
              </a:rPr>
              <a:t> di rentang ratusan</a:t>
            </a:r>
            <a:endParaRPr>
              <a:solidFill>
                <a:schemeClr val="lt1"/>
              </a:solidFill>
              <a:latin typeface="Montserrat"/>
              <a:ea typeface="Montserrat"/>
              <a:cs typeface="Montserrat"/>
              <a:sym typeface="Montserrat"/>
            </a:endParaRPr>
          </a:p>
        </p:txBody>
      </p:sp>
      <p:sp>
        <p:nvSpPr>
          <p:cNvPr id="452" name="Google Shape;452;p73"/>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Preprocessing</a:t>
            </a:r>
            <a:endParaRPr sz="1500">
              <a:solidFill>
                <a:schemeClr val="accent6"/>
              </a:solidFill>
            </a:endParaRPr>
          </a:p>
        </p:txBody>
      </p:sp>
      <p:sp>
        <p:nvSpPr>
          <p:cNvPr id="453" name="Google Shape;453;p73"/>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Scaling</a:t>
            </a:r>
            <a:endParaRPr/>
          </a:p>
        </p:txBody>
      </p:sp>
      <p:pic>
        <p:nvPicPr>
          <p:cNvPr id="454" name="Google Shape;454;p73"/>
          <p:cNvPicPr preferRelativeResize="0"/>
          <p:nvPr/>
        </p:nvPicPr>
        <p:blipFill>
          <a:blip r:embed="rId3">
            <a:alphaModFix/>
          </a:blip>
          <a:stretch>
            <a:fillRect/>
          </a:stretch>
        </p:blipFill>
        <p:spPr>
          <a:xfrm>
            <a:off x="489950" y="1663375"/>
            <a:ext cx="6714473" cy="3386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74"/>
          <p:cNvPicPr preferRelativeResize="0"/>
          <p:nvPr/>
        </p:nvPicPr>
        <p:blipFill>
          <a:blip r:embed="rId3">
            <a:alphaModFix/>
          </a:blip>
          <a:stretch>
            <a:fillRect/>
          </a:stretch>
        </p:blipFill>
        <p:spPr>
          <a:xfrm>
            <a:off x="563025" y="1151325"/>
            <a:ext cx="5795124" cy="3452275"/>
          </a:xfrm>
          <a:prstGeom prst="rect">
            <a:avLst/>
          </a:prstGeom>
          <a:noFill/>
          <a:ln>
            <a:noFill/>
          </a:ln>
        </p:spPr>
      </p:pic>
      <p:sp>
        <p:nvSpPr>
          <p:cNvPr id="460" name="Google Shape;460;p74"/>
          <p:cNvSpPr txBox="1"/>
          <p:nvPr>
            <p:ph idx="4294967295" type="body"/>
          </p:nvPr>
        </p:nvSpPr>
        <p:spPr>
          <a:xfrm>
            <a:off x="6555150" y="1462350"/>
            <a:ext cx="2342100" cy="25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Handling imbalance class:</a:t>
            </a:r>
            <a:endParaRPr b="1" sz="1300">
              <a:solidFill>
                <a:schemeClr val="lt1"/>
              </a:solidFill>
            </a:endParaRPr>
          </a:p>
          <a:p>
            <a:pPr indent="0" lvl="0" marL="0" rtl="0" algn="l">
              <a:spcBef>
                <a:spcPts val="0"/>
              </a:spcBef>
              <a:spcAft>
                <a:spcPts val="0"/>
              </a:spcAft>
              <a:buNone/>
            </a:pPr>
            <a:r>
              <a:t/>
            </a:r>
            <a:endParaRPr b="1" sz="1300">
              <a:solidFill>
                <a:schemeClr val="lt1"/>
              </a:solidFill>
            </a:endParaRPr>
          </a:p>
          <a:p>
            <a:pPr indent="0" lvl="0" marL="0" rtl="0" algn="l">
              <a:spcBef>
                <a:spcPts val="0"/>
              </a:spcBef>
              <a:spcAft>
                <a:spcPts val="0"/>
              </a:spcAft>
              <a:buNone/>
            </a:pPr>
            <a:r>
              <a:rPr lang="en" sz="1200">
                <a:solidFill>
                  <a:schemeClr val="lt1"/>
                </a:solidFill>
              </a:rPr>
              <a:t>Karena data sangat banyak, digunakan </a:t>
            </a:r>
            <a:r>
              <a:rPr lang="en" sz="1200" u="sng">
                <a:solidFill>
                  <a:schemeClr val="lt1"/>
                </a:solidFill>
              </a:rPr>
              <a:t>simple random undersampling</a:t>
            </a:r>
            <a:r>
              <a:rPr lang="en" sz="1200">
                <a:solidFill>
                  <a:schemeClr val="lt1"/>
                </a:solidFill>
              </a:rPr>
              <a:t>, didapat total data untuk train dan validation sebesar </a:t>
            </a:r>
            <a:r>
              <a:rPr lang="en" sz="1200" u="sng">
                <a:solidFill>
                  <a:schemeClr val="lt1"/>
                </a:solidFill>
              </a:rPr>
              <a:t>36024 baris dan 126 features.</a:t>
            </a:r>
            <a:endParaRPr sz="1200" u="sng">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461" name="Google Shape;461;p74"/>
          <p:cNvSpPr txBox="1"/>
          <p:nvPr/>
        </p:nvSpPr>
        <p:spPr>
          <a:xfrm>
            <a:off x="1792575" y="1462350"/>
            <a:ext cx="8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72,5%</a:t>
            </a:r>
            <a:endParaRPr b="1">
              <a:solidFill>
                <a:schemeClr val="lt1"/>
              </a:solidFill>
              <a:latin typeface="Montserrat"/>
              <a:ea typeface="Montserrat"/>
              <a:cs typeface="Montserrat"/>
              <a:sym typeface="Montserrat"/>
            </a:endParaRPr>
          </a:p>
        </p:txBody>
      </p:sp>
      <p:sp>
        <p:nvSpPr>
          <p:cNvPr id="462" name="Google Shape;462;p74"/>
          <p:cNvSpPr txBox="1"/>
          <p:nvPr/>
        </p:nvSpPr>
        <p:spPr>
          <a:xfrm>
            <a:off x="4490925" y="3300575"/>
            <a:ext cx="8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27,5%</a:t>
            </a:r>
            <a:endParaRPr b="1">
              <a:solidFill>
                <a:schemeClr val="lt1"/>
              </a:solidFill>
              <a:latin typeface="Montserrat"/>
              <a:ea typeface="Montserrat"/>
              <a:cs typeface="Montserrat"/>
              <a:sym typeface="Montserrat"/>
            </a:endParaRPr>
          </a:p>
        </p:txBody>
      </p:sp>
      <p:sp>
        <p:nvSpPr>
          <p:cNvPr id="463" name="Google Shape;463;p74"/>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464" name="Google Shape;464;p74"/>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Imbalance Class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idx="4294967295" type="body"/>
          </p:nvPr>
        </p:nvSpPr>
        <p:spPr>
          <a:xfrm>
            <a:off x="6555150" y="1462350"/>
            <a:ext cx="2342100" cy="25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endParaRPr>
          </a:p>
        </p:txBody>
      </p:sp>
      <p:pic>
        <p:nvPicPr>
          <p:cNvPr id="470" name="Google Shape;470;p75"/>
          <p:cNvPicPr preferRelativeResize="0"/>
          <p:nvPr/>
        </p:nvPicPr>
        <p:blipFill>
          <a:blip r:embed="rId3">
            <a:alphaModFix/>
          </a:blip>
          <a:stretch>
            <a:fillRect/>
          </a:stretch>
        </p:blipFill>
        <p:spPr>
          <a:xfrm>
            <a:off x="448150" y="1386425"/>
            <a:ext cx="5877525" cy="3063400"/>
          </a:xfrm>
          <a:prstGeom prst="rect">
            <a:avLst/>
          </a:prstGeom>
          <a:noFill/>
          <a:ln>
            <a:noFill/>
          </a:ln>
        </p:spPr>
      </p:pic>
      <p:sp>
        <p:nvSpPr>
          <p:cNvPr id="471" name="Google Shape;471;p75"/>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472" name="Google Shape;472;p75"/>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Resort Hotel vs City Hotel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6"/>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478" name="Google Shape;478;p76"/>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Visualization based on Target</a:t>
            </a:r>
            <a:endParaRPr sz="2200"/>
          </a:p>
        </p:txBody>
      </p:sp>
      <p:grpSp>
        <p:nvGrpSpPr>
          <p:cNvPr id="479" name="Google Shape;479;p76"/>
          <p:cNvGrpSpPr/>
          <p:nvPr/>
        </p:nvGrpSpPr>
        <p:grpSpPr>
          <a:xfrm>
            <a:off x="375699" y="1219925"/>
            <a:ext cx="6666277" cy="3539949"/>
            <a:chOff x="375699" y="1219925"/>
            <a:chExt cx="6666277" cy="3539949"/>
          </a:xfrm>
        </p:grpSpPr>
        <p:grpSp>
          <p:nvGrpSpPr>
            <p:cNvPr id="480" name="Google Shape;480;p76"/>
            <p:cNvGrpSpPr/>
            <p:nvPr/>
          </p:nvGrpSpPr>
          <p:grpSpPr>
            <a:xfrm>
              <a:off x="375699" y="1219925"/>
              <a:ext cx="6666277" cy="3539949"/>
              <a:chOff x="375699" y="1219925"/>
              <a:chExt cx="6666277" cy="3539949"/>
            </a:xfrm>
          </p:grpSpPr>
          <p:pic>
            <p:nvPicPr>
              <p:cNvPr id="481" name="Google Shape;481;p76"/>
              <p:cNvPicPr preferRelativeResize="0"/>
              <p:nvPr/>
            </p:nvPicPr>
            <p:blipFill>
              <a:blip r:embed="rId3">
                <a:alphaModFix/>
              </a:blip>
              <a:stretch>
                <a:fillRect/>
              </a:stretch>
            </p:blipFill>
            <p:spPr>
              <a:xfrm>
                <a:off x="375699" y="1219925"/>
                <a:ext cx="6666277" cy="3539949"/>
              </a:xfrm>
              <a:prstGeom prst="rect">
                <a:avLst/>
              </a:prstGeom>
              <a:noFill/>
              <a:ln>
                <a:noFill/>
              </a:ln>
            </p:spPr>
          </p:pic>
          <p:sp>
            <p:nvSpPr>
              <p:cNvPr id="482" name="Google Shape;482;p76"/>
              <p:cNvSpPr txBox="1"/>
              <p:nvPr/>
            </p:nvSpPr>
            <p:spPr>
              <a:xfrm>
                <a:off x="885375" y="2995375"/>
                <a:ext cx="458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31%</a:t>
                </a:r>
                <a:endParaRPr b="1" sz="700">
                  <a:solidFill>
                    <a:schemeClr val="dk1"/>
                  </a:solidFill>
                  <a:latin typeface="Montserrat"/>
                  <a:ea typeface="Montserrat"/>
                  <a:cs typeface="Montserrat"/>
                  <a:sym typeface="Montserrat"/>
                </a:endParaRPr>
              </a:p>
            </p:txBody>
          </p:sp>
          <p:sp>
            <p:nvSpPr>
              <p:cNvPr id="483" name="Google Shape;483;p76"/>
              <p:cNvSpPr txBox="1"/>
              <p:nvPr/>
            </p:nvSpPr>
            <p:spPr>
              <a:xfrm>
                <a:off x="1422900" y="2843650"/>
                <a:ext cx="458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32%</a:t>
                </a:r>
                <a:endParaRPr b="1" sz="700">
                  <a:solidFill>
                    <a:schemeClr val="dk1"/>
                  </a:solidFill>
                  <a:latin typeface="Montserrat"/>
                  <a:ea typeface="Montserrat"/>
                  <a:cs typeface="Montserrat"/>
                  <a:sym typeface="Montserrat"/>
                </a:endParaRPr>
              </a:p>
            </p:txBody>
          </p:sp>
          <p:sp>
            <p:nvSpPr>
              <p:cNvPr id="484" name="Google Shape;484;p76"/>
              <p:cNvSpPr txBox="1"/>
              <p:nvPr/>
            </p:nvSpPr>
            <p:spPr>
              <a:xfrm>
                <a:off x="1934750" y="3608275"/>
                <a:ext cx="458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24</a:t>
                </a:r>
                <a:r>
                  <a:rPr b="1" lang="en" sz="700">
                    <a:solidFill>
                      <a:schemeClr val="dk1"/>
                    </a:solidFill>
                    <a:latin typeface="Montserrat"/>
                    <a:ea typeface="Montserrat"/>
                    <a:cs typeface="Montserrat"/>
                    <a:sym typeface="Montserrat"/>
                  </a:rPr>
                  <a:t>%</a:t>
                </a:r>
                <a:endParaRPr b="1" sz="700">
                  <a:solidFill>
                    <a:schemeClr val="dk1"/>
                  </a:solidFill>
                  <a:latin typeface="Montserrat"/>
                  <a:ea typeface="Montserrat"/>
                  <a:cs typeface="Montserrat"/>
                  <a:sym typeface="Montserrat"/>
                </a:endParaRPr>
              </a:p>
            </p:txBody>
          </p:sp>
          <p:sp>
            <p:nvSpPr>
              <p:cNvPr id="485" name="Google Shape;485;p76"/>
              <p:cNvSpPr txBox="1"/>
              <p:nvPr/>
            </p:nvSpPr>
            <p:spPr>
              <a:xfrm>
                <a:off x="2490450" y="360827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23%</a:t>
                </a:r>
                <a:endParaRPr b="1" sz="700">
                  <a:solidFill>
                    <a:schemeClr val="dk1"/>
                  </a:solidFill>
                  <a:latin typeface="Montserrat"/>
                  <a:ea typeface="Montserrat"/>
                  <a:cs typeface="Montserrat"/>
                  <a:sym typeface="Montserrat"/>
                </a:endParaRPr>
              </a:p>
            </p:txBody>
          </p:sp>
          <p:sp>
            <p:nvSpPr>
              <p:cNvPr id="486" name="Google Shape;486;p76"/>
              <p:cNvSpPr txBox="1"/>
              <p:nvPr/>
            </p:nvSpPr>
            <p:spPr>
              <a:xfrm>
                <a:off x="3002350" y="381202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21%</a:t>
                </a:r>
                <a:endParaRPr b="1" sz="700">
                  <a:solidFill>
                    <a:schemeClr val="dk1"/>
                  </a:solidFill>
                  <a:latin typeface="Montserrat"/>
                  <a:ea typeface="Montserrat"/>
                  <a:cs typeface="Montserrat"/>
                  <a:sym typeface="Montserrat"/>
                </a:endParaRPr>
              </a:p>
            </p:txBody>
          </p:sp>
          <p:sp>
            <p:nvSpPr>
              <p:cNvPr id="487" name="Google Shape;487;p76"/>
              <p:cNvSpPr txBox="1"/>
              <p:nvPr/>
            </p:nvSpPr>
            <p:spPr>
              <a:xfrm>
                <a:off x="3557038" y="3690550"/>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26%</a:t>
                </a:r>
                <a:endParaRPr b="1" sz="700">
                  <a:solidFill>
                    <a:schemeClr val="dk1"/>
                  </a:solidFill>
                  <a:latin typeface="Montserrat"/>
                  <a:ea typeface="Montserrat"/>
                  <a:cs typeface="Montserrat"/>
                  <a:sym typeface="Montserrat"/>
                </a:endParaRPr>
              </a:p>
            </p:txBody>
          </p:sp>
          <p:sp>
            <p:nvSpPr>
              <p:cNvPr id="488" name="Google Shape;488;p76"/>
              <p:cNvSpPr txBox="1"/>
              <p:nvPr/>
            </p:nvSpPr>
            <p:spPr>
              <a:xfrm>
                <a:off x="4077500" y="381202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22%</a:t>
                </a:r>
                <a:endParaRPr b="1" sz="700">
                  <a:solidFill>
                    <a:schemeClr val="dk1"/>
                  </a:solidFill>
                  <a:latin typeface="Montserrat"/>
                  <a:ea typeface="Montserrat"/>
                  <a:cs typeface="Montserrat"/>
                  <a:sym typeface="Montserrat"/>
                </a:endParaRPr>
              </a:p>
            </p:txBody>
          </p:sp>
          <p:sp>
            <p:nvSpPr>
              <p:cNvPr id="489" name="Google Shape;489;p76"/>
              <p:cNvSpPr txBox="1"/>
              <p:nvPr/>
            </p:nvSpPr>
            <p:spPr>
              <a:xfrm>
                <a:off x="4571988" y="3690550"/>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23%</a:t>
                </a:r>
                <a:endParaRPr b="1" sz="700">
                  <a:solidFill>
                    <a:schemeClr val="dk1"/>
                  </a:solidFill>
                  <a:latin typeface="Montserrat"/>
                  <a:ea typeface="Montserrat"/>
                  <a:cs typeface="Montserrat"/>
                  <a:sym typeface="Montserrat"/>
                </a:endParaRPr>
              </a:p>
            </p:txBody>
          </p:sp>
          <p:sp>
            <p:nvSpPr>
              <p:cNvPr id="490" name="Google Shape;490;p76"/>
              <p:cNvSpPr txBox="1"/>
              <p:nvPr/>
            </p:nvSpPr>
            <p:spPr>
              <a:xfrm>
                <a:off x="5117038" y="351952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24%</a:t>
                </a:r>
                <a:endParaRPr b="1" sz="700">
                  <a:solidFill>
                    <a:schemeClr val="dk1"/>
                  </a:solidFill>
                  <a:latin typeface="Montserrat"/>
                  <a:ea typeface="Montserrat"/>
                  <a:cs typeface="Montserrat"/>
                  <a:sym typeface="Montserrat"/>
                </a:endParaRPr>
              </a:p>
            </p:txBody>
          </p:sp>
          <p:sp>
            <p:nvSpPr>
              <p:cNvPr id="491" name="Google Shape;491;p76"/>
              <p:cNvSpPr txBox="1"/>
              <p:nvPr/>
            </p:nvSpPr>
            <p:spPr>
              <a:xfrm>
                <a:off x="5628888" y="331577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30</a:t>
                </a:r>
                <a:r>
                  <a:rPr b="1" lang="en" sz="700">
                    <a:solidFill>
                      <a:schemeClr val="dk1"/>
                    </a:solidFill>
                    <a:latin typeface="Montserrat"/>
                    <a:ea typeface="Montserrat"/>
                    <a:cs typeface="Montserrat"/>
                    <a:sym typeface="Montserrat"/>
                  </a:rPr>
                  <a:t>%</a:t>
                </a:r>
                <a:endParaRPr b="1" sz="700">
                  <a:solidFill>
                    <a:schemeClr val="dk1"/>
                  </a:solidFill>
                  <a:latin typeface="Montserrat"/>
                  <a:ea typeface="Montserrat"/>
                  <a:cs typeface="Montserrat"/>
                  <a:sym typeface="Montserrat"/>
                </a:endParaRPr>
              </a:p>
            </p:txBody>
          </p:sp>
          <p:sp>
            <p:nvSpPr>
              <p:cNvPr id="492" name="Google Shape;492;p76"/>
              <p:cNvSpPr txBox="1"/>
              <p:nvPr/>
            </p:nvSpPr>
            <p:spPr>
              <a:xfrm>
                <a:off x="6174400" y="328787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29</a:t>
                </a:r>
                <a:r>
                  <a:rPr b="1" lang="en" sz="700">
                    <a:solidFill>
                      <a:schemeClr val="dk1"/>
                    </a:solidFill>
                    <a:latin typeface="Montserrat"/>
                    <a:ea typeface="Montserrat"/>
                    <a:cs typeface="Montserrat"/>
                    <a:sym typeface="Montserrat"/>
                  </a:rPr>
                  <a:t>%</a:t>
                </a:r>
                <a:endParaRPr b="1" sz="700">
                  <a:solidFill>
                    <a:schemeClr val="dk1"/>
                  </a:solidFill>
                  <a:latin typeface="Montserrat"/>
                  <a:ea typeface="Montserrat"/>
                  <a:cs typeface="Montserrat"/>
                  <a:sym typeface="Montserrat"/>
                </a:endParaRPr>
              </a:p>
            </p:txBody>
          </p:sp>
          <p:sp>
            <p:nvSpPr>
              <p:cNvPr id="493" name="Google Shape;493;p76"/>
              <p:cNvSpPr txBox="1"/>
              <p:nvPr/>
            </p:nvSpPr>
            <p:spPr>
              <a:xfrm>
                <a:off x="6627675" y="3315775"/>
                <a:ext cx="414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30</a:t>
                </a:r>
                <a:r>
                  <a:rPr b="1" lang="en" sz="700">
                    <a:solidFill>
                      <a:schemeClr val="dk1"/>
                    </a:solidFill>
                    <a:latin typeface="Montserrat"/>
                    <a:ea typeface="Montserrat"/>
                    <a:cs typeface="Montserrat"/>
                    <a:sym typeface="Montserrat"/>
                  </a:rPr>
                  <a:t>%</a:t>
                </a:r>
                <a:endParaRPr b="1" sz="700">
                  <a:solidFill>
                    <a:schemeClr val="dk1"/>
                  </a:solidFill>
                  <a:latin typeface="Montserrat"/>
                  <a:ea typeface="Montserrat"/>
                  <a:cs typeface="Montserrat"/>
                  <a:sym typeface="Montserrat"/>
                </a:endParaRPr>
              </a:p>
            </p:txBody>
          </p:sp>
        </p:grpSp>
        <p:sp>
          <p:nvSpPr>
            <p:cNvPr id="494" name="Google Shape;494;p76"/>
            <p:cNvSpPr/>
            <p:nvPr/>
          </p:nvSpPr>
          <p:spPr>
            <a:xfrm>
              <a:off x="1394975" y="2816950"/>
              <a:ext cx="462300" cy="34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0"/>
          <p:cNvSpPr txBox="1"/>
          <p:nvPr>
            <p:ph idx="2" type="body"/>
          </p:nvPr>
        </p:nvSpPr>
        <p:spPr>
          <a:xfrm>
            <a:off x="536975" y="1064225"/>
            <a:ext cx="7146000" cy="33243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Terjadinya pembatalan </a:t>
            </a:r>
            <a:r>
              <a:rPr i="1" lang="en"/>
              <a:t>booking</a:t>
            </a:r>
            <a:r>
              <a:rPr lang="en"/>
              <a:t> sering terjadi dalam bisnis perhotelan. Hal tersebut dapat terjadi karena disebabkan oleh berbagai faktor. </a:t>
            </a:r>
            <a:endParaRPr/>
          </a:p>
          <a:p>
            <a:pPr indent="-317500" lvl="0" marL="457200" rtl="0" algn="l">
              <a:spcBef>
                <a:spcPts val="1000"/>
              </a:spcBef>
              <a:spcAft>
                <a:spcPts val="0"/>
              </a:spcAft>
              <a:buSzPts val="1400"/>
              <a:buChar char="●"/>
            </a:pPr>
            <a:r>
              <a:rPr lang="en"/>
              <a:t>Hal ini dapat menyebabkan kerugian karena menyebabkan jadwal </a:t>
            </a:r>
            <a:r>
              <a:rPr i="1" lang="en"/>
              <a:t>booking </a:t>
            </a:r>
            <a:r>
              <a:rPr lang="en"/>
              <a:t>yang dibatalkan menjadi kosong yang seharusnya dapat diisi oleh calon konsumen hotel lain yang berminat pada hari </a:t>
            </a:r>
            <a:r>
              <a:rPr i="1" lang="en"/>
              <a:t>booking </a:t>
            </a:r>
            <a:r>
              <a:rPr lang="en"/>
              <a:t>yang sama.</a:t>
            </a:r>
            <a:endParaRPr/>
          </a:p>
          <a:p>
            <a:pPr indent="-317500" lvl="0" marL="457200" rtl="0" algn="l">
              <a:spcBef>
                <a:spcPts val="1000"/>
              </a:spcBef>
              <a:spcAft>
                <a:spcPts val="0"/>
              </a:spcAft>
              <a:buSzPts val="1400"/>
              <a:buChar char="●"/>
            </a:pPr>
            <a:r>
              <a:rPr lang="en"/>
              <a:t>Oleh karena itu, penting bagi pemilik bisnis perhotelan untuk mengidentifikasi faktor apa saja yang menyebabkan terjadinya pembatalan </a:t>
            </a:r>
            <a:r>
              <a:rPr i="1" lang="en"/>
              <a:t>booking </a:t>
            </a:r>
            <a:r>
              <a:rPr lang="en"/>
              <a:t>dan membuat model untuk memprediksi hal tersebut. </a:t>
            </a:r>
            <a:endParaRPr/>
          </a:p>
        </p:txBody>
      </p:sp>
      <p:sp>
        <p:nvSpPr>
          <p:cNvPr id="228" name="Google Shape;228;p50"/>
          <p:cNvSpPr txBox="1"/>
          <p:nvPr>
            <p:ph type="title"/>
          </p:nvPr>
        </p:nvSpPr>
        <p:spPr>
          <a:xfrm>
            <a:off x="405100" y="445025"/>
            <a:ext cx="32238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cxnSp>
        <p:nvCxnSpPr>
          <p:cNvPr id="229" name="Google Shape;229;p50"/>
          <p:cNvCxnSpPr/>
          <p:nvPr/>
        </p:nvCxnSpPr>
        <p:spPr>
          <a:xfrm>
            <a:off x="492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500" name="Google Shape;500;p77"/>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Stays in Week Nights</a:t>
            </a:r>
            <a:endParaRPr sz="2200"/>
          </a:p>
        </p:txBody>
      </p:sp>
      <p:grpSp>
        <p:nvGrpSpPr>
          <p:cNvPr id="501" name="Google Shape;501;p77"/>
          <p:cNvGrpSpPr/>
          <p:nvPr/>
        </p:nvGrpSpPr>
        <p:grpSpPr>
          <a:xfrm>
            <a:off x="476225" y="911200"/>
            <a:ext cx="3742973" cy="3905301"/>
            <a:chOff x="407775" y="1116600"/>
            <a:chExt cx="3742973" cy="3905301"/>
          </a:xfrm>
        </p:grpSpPr>
        <p:pic>
          <p:nvPicPr>
            <p:cNvPr id="502" name="Google Shape;502;p77"/>
            <p:cNvPicPr preferRelativeResize="0"/>
            <p:nvPr/>
          </p:nvPicPr>
          <p:blipFill rotWithShape="1">
            <a:blip r:embed="rId3">
              <a:alphaModFix/>
            </a:blip>
            <a:srcRect b="0" l="0" r="64185" t="0"/>
            <a:stretch/>
          </p:blipFill>
          <p:spPr>
            <a:xfrm>
              <a:off x="407775" y="1116600"/>
              <a:ext cx="3742973" cy="3905301"/>
            </a:xfrm>
            <a:prstGeom prst="rect">
              <a:avLst/>
            </a:prstGeom>
            <a:noFill/>
            <a:ln>
              <a:noFill/>
            </a:ln>
          </p:spPr>
        </p:pic>
        <p:pic>
          <p:nvPicPr>
            <p:cNvPr id="503" name="Google Shape;503;p77"/>
            <p:cNvPicPr preferRelativeResize="0"/>
            <p:nvPr/>
          </p:nvPicPr>
          <p:blipFill>
            <a:blip r:embed="rId4">
              <a:alphaModFix/>
            </a:blip>
            <a:stretch>
              <a:fillRect/>
            </a:stretch>
          </p:blipFill>
          <p:spPr>
            <a:xfrm>
              <a:off x="1723650" y="1116600"/>
              <a:ext cx="1383000" cy="198800"/>
            </a:xfrm>
            <a:prstGeom prst="rect">
              <a:avLst/>
            </a:prstGeom>
            <a:noFill/>
            <a:ln>
              <a:noFill/>
            </a:ln>
          </p:spPr>
        </p:pic>
      </p:grpSp>
      <p:pic>
        <p:nvPicPr>
          <p:cNvPr id="504" name="Google Shape;504;p77"/>
          <p:cNvPicPr preferRelativeResize="0"/>
          <p:nvPr/>
        </p:nvPicPr>
        <p:blipFill>
          <a:blip r:embed="rId5">
            <a:alphaModFix/>
          </a:blip>
          <a:stretch>
            <a:fillRect/>
          </a:stretch>
        </p:blipFill>
        <p:spPr>
          <a:xfrm>
            <a:off x="3311725" y="1163725"/>
            <a:ext cx="802300" cy="58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8"/>
          <p:cNvSpPr txBox="1"/>
          <p:nvPr>
            <p:ph idx="4294967295" type="body"/>
          </p:nvPr>
        </p:nvSpPr>
        <p:spPr>
          <a:xfrm>
            <a:off x="6949050" y="1467750"/>
            <a:ext cx="2094900" cy="28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lead_time tinggi cenderung memiliki tingkat cancelation lebih tinggi</a:t>
            </a:r>
            <a:endParaRPr sz="1600">
              <a:solidFill>
                <a:schemeClr val="lt1"/>
              </a:solidFill>
            </a:endParaRPr>
          </a:p>
        </p:txBody>
      </p:sp>
      <p:sp>
        <p:nvSpPr>
          <p:cNvPr id="510" name="Google Shape;510;p78"/>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511" name="Google Shape;511;p78"/>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Lead Time</a:t>
            </a:r>
            <a:endParaRPr sz="2200"/>
          </a:p>
        </p:txBody>
      </p:sp>
      <p:pic>
        <p:nvPicPr>
          <p:cNvPr id="512" name="Google Shape;512;p78"/>
          <p:cNvPicPr preferRelativeResize="0"/>
          <p:nvPr/>
        </p:nvPicPr>
        <p:blipFill>
          <a:blip r:embed="rId3">
            <a:alphaModFix/>
          </a:blip>
          <a:stretch>
            <a:fillRect/>
          </a:stretch>
        </p:blipFill>
        <p:spPr>
          <a:xfrm>
            <a:off x="108000" y="942025"/>
            <a:ext cx="6841048" cy="3563952"/>
          </a:xfrm>
          <a:prstGeom prst="rect">
            <a:avLst/>
          </a:prstGeom>
          <a:noFill/>
          <a:ln>
            <a:noFill/>
          </a:ln>
        </p:spPr>
      </p:pic>
      <p:pic>
        <p:nvPicPr>
          <p:cNvPr id="513" name="Google Shape;513;p78"/>
          <p:cNvPicPr preferRelativeResize="0"/>
          <p:nvPr/>
        </p:nvPicPr>
        <p:blipFill>
          <a:blip r:embed="rId4">
            <a:alphaModFix/>
          </a:blip>
          <a:stretch>
            <a:fillRect/>
          </a:stretch>
        </p:blipFill>
        <p:spPr>
          <a:xfrm>
            <a:off x="6190797" y="1235074"/>
            <a:ext cx="647975" cy="46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9"/>
          <p:cNvPicPr preferRelativeResize="0"/>
          <p:nvPr/>
        </p:nvPicPr>
        <p:blipFill>
          <a:blip r:embed="rId3">
            <a:alphaModFix/>
          </a:blip>
          <a:stretch>
            <a:fillRect/>
          </a:stretch>
        </p:blipFill>
        <p:spPr>
          <a:xfrm>
            <a:off x="407775" y="1018550"/>
            <a:ext cx="7135573" cy="3676350"/>
          </a:xfrm>
          <a:prstGeom prst="rect">
            <a:avLst/>
          </a:prstGeom>
          <a:noFill/>
          <a:ln>
            <a:noFill/>
          </a:ln>
        </p:spPr>
      </p:pic>
      <p:pic>
        <p:nvPicPr>
          <p:cNvPr id="519" name="Google Shape;519;p79"/>
          <p:cNvPicPr preferRelativeResize="0"/>
          <p:nvPr/>
        </p:nvPicPr>
        <p:blipFill>
          <a:blip r:embed="rId4">
            <a:alphaModFix/>
          </a:blip>
          <a:stretch>
            <a:fillRect/>
          </a:stretch>
        </p:blipFill>
        <p:spPr>
          <a:xfrm>
            <a:off x="6711623" y="1282075"/>
            <a:ext cx="704850" cy="504825"/>
          </a:xfrm>
          <a:prstGeom prst="rect">
            <a:avLst/>
          </a:prstGeom>
          <a:noFill/>
          <a:ln>
            <a:noFill/>
          </a:ln>
        </p:spPr>
      </p:pic>
      <p:sp>
        <p:nvSpPr>
          <p:cNvPr id="520" name="Google Shape;520;p79"/>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Visualization</a:t>
            </a:r>
            <a:endParaRPr sz="1500">
              <a:solidFill>
                <a:schemeClr val="accent6"/>
              </a:solidFill>
            </a:endParaRPr>
          </a:p>
        </p:txBody>
      </p:sp>
      <p:sp>
        <p:nvSpPr>
          <p:cNvPr id="521" name="Google Shape;521;p79"/>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Average Daily Rate</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0"/>
          <p:cNvSpPr txBox="1"/>
          <p:nvPr/>
        </p:nvSpPr>
        <p:spPr>
          <a:xfrm>
            <a:off x="407775" y="1001850"/>
            <a:ext cx="7172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Model yang digunakan:</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LGBM</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Random Forest</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KNN</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Decision Tree</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Logistic Regression</a:t>
            </a:r>
            <a:endParaRPr sz="1800">
              <a:solidFill>
                <a:schemeClr val="lt1"/>
              </a:solidFill>
              <a:latin typeface="Montserrat"/>
              <a:ea typeface="Montserrat"/>
              <a:cs typeface="Montserrat"/>
              <a:sym typeface="Montserrat"/>
            </a:endParaRPr>
          </a:p>
        </p:txBody>
      </p:sp>
      <p:sp>
        <p:nvSpPr>
          <p:cNvPr id="527" name="Google Shape;527;p80"/>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28" name="Google Shape;528;p80"/>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81"/>
          <p:cNvPicPr preferRelativeResize="0"/>
          <p:nvPr/>
        </p:nvPicPr>
        <p:blipFill>
          <a:blip r:embed="rId3">
            <a:alphaModFix/>
          </a:blip>
          <a:stretch>
            <a:fillRect/>
          </a:stretch>
        </p:blipFill>
        <p:spPr>
          <a:xfrm>
            <a:off x="594575" y="963775"/>
            <a:ext cx="3630474" cy="3610301"/>
          </a:xfrm>
          <a:prstGeom prst="rect">
            <a:avLst/>
          </a:prstGeom>
          <a:noFill/>
          <a:ln>
            <a:noFill/>
          </a:ln>
        </p:spPr>
      </p:pic>
      <p:sp>
        <p:nvSpPr>
          <p:cNvPr id="534" name="Google Shape;534;p81"/>
          <p:cNvSpPr txBox="1"/>
          <p:nvPr/>
        </p:nvSpPr>
        <p:spPr>
          <a:xfrm>
            <a:off x="4454325" y="1418325"/>
            <a:ext cx="4406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Cocok untuk data ukuran besar di atas 10000 baris data, jika terlalu kecil cenderung mudah overfit</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Cenderung lebih cepat, dapat menghandle data yang besar dan memerlukan memori yang lebih rendah</a:t>
            </a:r>
            <a:endParaRPr>
              <a:solidFill>
                <a:schemeClr val="lt1"/>
              </a:solidFill>
              <a:latin typeface="Montserrat"/>
              <a:ea typeface="Montserrat"/>
              <a:cs typeface="Montserrat"/>
              <a:sym typeface="Montserrat"/>
            </a:endParaRPr>
          </a:p>
        </p:txBody>
      </p:sp>
      <p:sp>
        <p:nvSpPr>
          <p:cNvPr id="535" name="Google Shape;535;p81"/>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36" name="Google Shape;536;p81"/>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Teori </a:t>
            </a:r>
            <a:r>
              <a:rPr lang="en"/>
              <a:t>LGBM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42" name="Google Shape;542;p82"/>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LGBM</a:t>
            </a:r>
            <a:endParaRPr/>
          </a:p>
        </p:txBody>
      </p:sp>
      <p:sp>
        <p:nvSpPr>
          <p:cNvPr id="543" name="Google Shape;543;p82"/>
          <p:cNvSpPr txBox="1"/>
          <p:nvPr/>
        </p:nvSpPr>
        <p:spPr>
          <a:xfrm>
            <a:off x="481750" y="3046477"/>
            <a:ext cx="299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Confusion Matrix</a:t>
            </a:r>
            <a:endParaRPr sz="1200">
              <a:solidFill>
                <a:schemeClr val="lt1"/>
              </a:solidFill>
              <a:latin typeface="Montserrat"/>
              <a:ea typeface="Montserrat"/>
              <a:cs typeface="Montserrat"/>
              <a:sym typeface="Montserrat"/>
            </a:endParaRPr>
          </a:p>
        </p:txBody>
      </p:sp>
      <p:pic>
        <p:nvPicPr>
          <p:cNvPr id="544" name="Google Shape;544;p82"/>
          <p:cNvPicPr preferRelativeResize="0"/>
          <p:nvPr/>
        </p:nvPicPr>
        <p:blipFill>
          <a:blip r:embed="rId3">
            <a:alphaModFix/>
          </a:blip>
          <a:stretch>
            <a:fillRect/>
          </a:stretch>
        </p:blipFill>
        <p:spPr>
          <a:xfrm>
            <a:off x="481750" y="939926"/>
            <a:ext cx="2181075" cy="1978350"/>
          </a:xfrm>
          <a:prstGeom prst="rect">
            <a:avLst/>
          </a:prstGeom>
          <a:noFill/>
          <a:ln>
            <a:noFill/>
          </a:ln>
        </p:spPr>
      </p:pic>
      <p:pic>
        <p:nvPicPr>
          <p:cNvPr id="545" name="Google Shape;545;p82"/>
          <p:cNvPicPr preferRelativeResize="0"/>
          <p:nvPr/>
        </p:nvPicPr>
        <p:blipFill>
          <a:blip r:embed="rId4">
            <a:alphaModFix/>
          </a:blip>
          <a:stretch>
            <a:fillRect/>
          </a:stretch>
        </p:blipFill>
        <p:spPr>
          <a:xfrm>
            <a:off x="578600" y="3415775"/>
            <a:ext cx="1705850" cy="601525"/>
          </a:xfrm>
          <a:prstGeom prst="rect">
            <a:avLst/>
          </a:prstGeom>
          <a:noFill/>
          <a:ln>
            <a:noFill/>
          </a:ln>
        </p:spPr>
      </p:pic>
      <p:pic>
        <p:nvPicPr>
          <p:cNvPr id="546" name="Google Shape;546;p82"/>
          <p:cNvPicPr preferRelativeResize="0"/>
          <p:nvPr/>
        </p:nvPicPr>
        <p:blipFill>
          <a:blip r:embed="rId5">
            <a:alphaModFix/>
          </a:blip>
          <a:stretch>
            <a:fillRect/>
          </a:stretch>
        </p:blipFill>
        <p:spPr>
          <a:xfrm>
            <a:off x="2949825" y="1018875"/>
            <a:ext cx="5357747" cy="2958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52" name="Google Shape;552;p83"/>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LGBM</a:t>
            </a:r>
            <a:endParaRPr/>
          </a:p>
        </p:txBody>
      </p:sp>
      <p:pic>
        <p:nvPicPr>
          <p:cNvPr id="553" name="Google Shape;553;p83"/>
          <p:cNvPicPr preferRelativeResize="0"/>
          <p:nvPr/>
        </p:nvPicPr>
        <p:blipFill>
          <a:blip r:embed="rId3">
            <a:alphaModFix/>
          </a:blip>
          <a:stretch>
            <a:fillRect/>
          </a:stretch>
        </p:blipFill>
        <p:spPr>
          <a:xfrm>
            <a:off x="4572000" y="2747450"/>
            <a:ext cx="3879364" cy="1314450"/>
          </a:xfrm>
          <a:prstGeom prst="rect">
            <a:avLst/>
          </a:prstGeom>
          <a:noFill/>
          <a:ln>
            <a:noFill/>
          </a:ln>
        </p:spPr>
      </p:pic>
      <p:pic>
        <p:nvPicPr>
          <p:cNvPr id="554" name="Google Shape;554;p83"/>
          <p:cNvPicPr preferRelativeResize="0"/>
          <p:nvPr/>
        </p:nvPicPr>
        <p:blipFill>
          <a:blip r:embed="rId4">
            <a:alphaModFix/>
          </a:blip>
          <a:stretch>
            <a:fillRect/>
          </a:stretch>
        </p:blipFill>
        <p:spPr>
          <a:xfrm>
            <a:off x="4721300" y="1418690"/>
            <a:ext cx="2314225" cy="643300"/>
          </a:xfrm>
          <a:prstGeom prst="rect">
            <a:avLst/>
          </a:prstGeom>
          <a:noFill/>
          <a:ln>
            <a:noFill/>
          </a:ln>
        </p:spPr>
      </p:pic>
      <p:pic>
        <p:nvPicPr>
          <p:cNvPr id="555" name="Google Shape;555;p83"/>
          <p:cNvPicPr preferRelativeResize="0"/>
          <p:nvPr/>
        </p:nvPicPr>
        <p:blipFill>
          <a:blip r:embed="rId5">
            <a:alphaModFix/>
          </a:blip>
          <a:stretch>
            <a:fillRect/>
          </a:stretch>
        </p:blipFill>
        <p:spPr>
          <a:xfrm>
            <a:off x="407775" y="1278441"/>
            <a:ext cx="3879374" cy="2783460"/>
          </a:xfrm>
          <a:prstGeom prst="rect">
            <a:avLst/>
          </a:prstGeom>
          <a:noFill/>
          <a:ln>
            <a:noFill/>
          </a:ln>
        </p:spPr>
      </p:pic>
      <p:sp>
        <p:nvSpPr>
          <p:cNvPr id="556" name="Google Shape;556;p83"/>
          <p:cNvSpPr/>
          <p:nvPr/>
        </p:nvSpPr>
        <p:spPr>
          <a:xfrm>
            <a:off x="6587025" y="3192525"/>
            <a:ext cx="448500" cy="196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4"/>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62" name="Google Shape;562;p84"/>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endParaRPr/>
          </a:p>
        </p:txBody>
      </p:sp>
      <p:pic>
        <p:nvPicPr>
          <p:cNvPr id="563" name="Google Shape;563;p84"/>
          <p:cNvPicPr preferRelativeResize="0"/>
          <p:nvPr/>
        </p:nvPicPr>
        <p:blipFill>
          <a:blip r:embed="rId3">
            <a:alphaModFix/>
          </a:blip>
          <a:stretch>
            <a:fillRect/>
          </a:stretch>
        </p:blipFill>
        <p:spPr>
          <a:xfrm>
            <a:off x="469050" y="919850"/>
            <a:ext cx="4933950" cy="647700"/>
          </a:xfrm>
          <a:prstGeom prst="rect">
            <a:avLst/>
          </a:prstGeom>
          <a:noFill/>
          <a:ln>
            <a:noFill/>
          </a:ln>
        </p:spPr>
      </p:pic>
      <p:pic>
        <p:nvPicPr>
          <p:cNvPr id="564" name="Google Shape;564;p84"/>
          <p:cNvPicPr preferRelativeResize="0"/>
          <p:nvPr/>
        </p:nvPicPr>
        <p:blipFill>
          <a:blip r:embed="rId4">
            <a:alphaModFix/>
          </a:blip>
          <a:stretch>
            <a:fillRect/>
          </a:stretch>
        </p:blipFill>
        <p:spPr>
          <a:xfrm>
            <a:off x="469050" y="2014250"/>
            <a:ext cx="1408349" cy="526600"/>
          </a:xfrm>
          <a:prstGeom prst="rect">
            <a:avLst/>
          </a:prstGeom>
          <a:noFill/>
          <a:ln>
            <a:noFill/>
          </a:ln>
        </p:spPr>
      </p:pic>
      <p:sp>
        <p:nvSpPr>
          <p:cNvPr id="565" name="Google Shape;565;p84"/>
          <p:cNvSpPr txBox="1"/>
          <p:nvPr/>
        </p:nvSpPr>
        <p:spPr>
          <a:xfrm>
            <a:off x="469050" y="1644952"/>
            <a:ext cx="299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Confusion Matrix</a:t>
            </a:r>
            <a:endParaRPr sz="1200">
              <a:solidFill>
                <a:schemeClr val="lt1"/>
              </a:solidFill>
              <a:latin typeface="Montserrat"/>
              <a:ea typeface="Montserrat"/>
              <a:cs typeface="Montserrat"/>
              <a:sym typeface="Montserrat"/>
            </a:endParaRPr>
          </a:p>
        </p:txBody>
      </p:sp>
      <p:pic>
        <p:nvPicPr>
          <p:cNvPr id="566" name="Google Shape;566;p84"/>
          <p:cNvPicPr preferRelativeResize="0"/>
          <p:nvPr/>
        </p:nvPicPr>
        <p:blipFill>
          <a:blip r:embed="rId5">
            <a:alphaModFix/>
          </a:blip>
          <a:stretch>
            <a:fillRect/>
          </a:stretch>
        </p:blipFill>
        <p:spPr>
          <a:xfrm>
            <a:off x="2377450" y="1754175"/>
            <a:ext cx="5370449" cy="297361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72" name="Google Shape;572;p85"/>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Random Forest</a:t>
            </a:r>
            <a:endParaRPr/>
          </a:p>
        </p:txBody>
      </p:sp>
      <p:pic>
        <p:nvPicPr>
          <p:cNvPr id="573" name="Google Shape;573;p85"/>
          <p:cNvPicPr preferRelativeResize="0"/>
          <p:nvPr/>
        </p:nvPicPr>
        <p:blipFill>
          <a:blip r:embed="rId3">
            <a:alphaModFix/>
          </a:blip>
          <a:stretch>
            <a:fillRect/>
          </a:stretch>
        </p:blipFill>
        <p:spPr>
          <a:xfrm>
            <a:off x="460475" y="1364875"/>
            <a:ext cx="3775850" cy="2697025"/>
          </a:xfrm>
          <a:prstGeom prst="rect">
            <a:avLst/>
          </a:prstGeom>
          <a:noFill/>
          <a:ln>
            <a:noFill/>
          </a:ln>
        </p:spPr>
      </p:pic>
      <p:pic>
        <p:nvPicPr>
          <p:cNvPr id="574" name="Google Shape;574;p85"/>
          <p:cNvPicPr preferRelativeResize="0"/>
          <p:nvPr/>
        </p:nvPicPr>
        <p:blipFill>
          <a:blip r:embed="rId4">
            <a:alphaModFix/>
          </a:blip>
          <a:stretch>
            <a:fillRect/>
          </a:stretch>
        </p:blipFill>
        <p:spPr>
          <a:xfrm>
            <a:off x="4572000" y="2747450"/>
            <a:ext cx="3886200" cy="1314450"/>
          </a:xfrm>
          <a:prstGeom prst="rect">
            <a:avLst/>
          </a:prstGeom>
          <a:noFill/>
          <a:ln>
            <a:noFill/>
          </a:ln>
        </p:spPr>
      </p:pic>
      <p:pic>
        <p:nvPicPr>
          <p:cNvPr id="575" name="Google Shape;575;p85"/>
          <p:cNvPicPr preferRelativeResize="0"/>
          <p:nvPr/>
        </p:nvPicPr>
        <p:blipFill>
          <a:blip r:embed="rId5">
            <a:alphaModFix/>
          </a:blip>
          <a:stretch>
            <a:fillRect/>
          </a:stretch>
        </p:blipFill>
        <p:spPr>
          <a:xfrm>
            <a:off x="4572000" y="1236050"/>
            <a:ext cx="2278096" cy="669337"/>
          </a:xfrm>
          <a:prstGeom prst="rect">
            <a:avLst/>
          </a:prstGeom>
          <a:noFill/>
          <a:ln>
            <a:noFill/>
          </a:ln>
        </p:spPr>
      </p:pic>
      <p:sp>
        <p:nvSpPr>
          <p:cNvPr id="576" name="Google Shape;576;p85"/>
          <p:cNvSpPr/>
          <p:nvPr/>
        </p:nvSpPr>
        <p:spPr>
          <a:xfrm>
            <a:off x="6588150" y="3206425"/>
            <a:ext cx="448500" cy="196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6"/>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82" name="Google Shape;582;p86"/>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KNN</a:t>
            </a:r>
            <a:endParaRPr/>
          </a:p>
        </p:txBody>
      </p:sp>
      <p:sp>
        <p:nvSpPr>
          <p:cNvPr id="583" name="Google Shape;583;p86"/>
          <p:cNvSpPr txBox="1"/>
          <p:nvPr/>
        </p:nvSpPr>
        <p:spPr>
          <a:xfrm>
            <a:off x="469050" y="1644952"/>
            <a:ext cx="299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Confusion Matrix</a:t>
            </a:r>
            <a:endParaRPr sz="1200">
              <a:solidFill>
                <a:schemeClr val="lt1"/>
              </a:solidFill>
              <a:latin typeface="Montserrat"/>
              <a:ea typeface="Montserrat"/>
              <a:cs typeface="Montserrat"/>
              <a:sym typeface="Montserrat"/>
            </a:endParaRPr>
          </a:p>
        </p:txBody>
      </p:sp>
      <p:pic>
        <p:nvPicPr>
          <p:cNvPr id="584" name="Google Shape;584;p86"/>
          <p:cNvPicPr preferRelativeResize="0"/>
          <p:nvPr/>
        </p:nvPicPr>
        <p:blipFill>
          <a:blip r:embed="rId3">
            <a:alphaModFix/>
          </a:blip>
          <a:stretch>
            <a:fillRect/>
          </a:stretch>
        </p:blipFill>
        <p:spPr>
          <a:xfrm>
            <a:off x="544825" y="2091650"/>
            <a:ext cx="1571450" cy="554625"/>
          </a:xfrm>
          <a:prstGeom prst="rect">
            <a:avLst/>
          </a:prstGeom>
          <a:noFill/>
          <a:ln>
            <a:noFill/>
          </a:ln>
        </p:spPr>
      </p:pic>
      <p:pic>
        <p:nvPicPr>
          <p:cNvPr id="585" name="Google Shape;585;p86"/>
          <p:cNvPicPr preferRelativeResize="0"/>
          <p:nvPr/>
        </p:nvPicPr>
        <p:blipFill>
          <a:blip r:embed="rId4">
            <a:alphaModFix/>
          </a:blip>
          <a:stretch>
            <a:fillRect/>
          </a:stretch>
        </p:blipFill>
        <p:spPr>
          <a:xfrm>
            <a:off x="544825" y="876600"/>
            <a:ext cx="3510056" cy="690950"/>
          </a:xfrm>
          <a:prstGeom prst="rect">
            <a:avLst/>
          </a:prstGeom>
          <a:noFill/>
          <a:ln>
            <a:noFill/>
          </a:ln>
        </p:spPr>
      </p:pic>
      <p:pic>
        <p:nvPicPr>
          <p:cNvPr id="586" name="Google Shape;586;p86"/>
          <p:cNvPicPr preferRelativeResize="0"/>
          <p:nvPr/>
        </p:nvPicPr>
        <p:blipFill>
          <a:blip r:embed="rId5">
            <a:alphaModFix/>
          </a:blip>
          <a:stretch>
            <a:fillRect/>
          </a:stretch>
        </p:blipFill>
        <p:spPr>
          <a:xfrm>
            <a:off x="2608450" y="1710925"/>
            <a:ext cx="5370452" cy="29729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1"/>
          <p:cNvSpPr txBox="1"/>
          <p:nvPr>
            <p:ph idx="2" type="body"/>
          </p:nvPr>
        </p:nvSpPr>
        <p:spPr>
          <a:xfrm>
            <a:off x="536975" y="1064225"/>
            <a:ext cx="8133300" cy="3830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chemeClr val="lt1"/>
              </a:buClr>
              <a:buSzPts val="1300"/>
              <a:buChar char="●"/>
            </a:pPr>
            <a:r>
              <a:rPr lang="en" sz="1300"/>
              <a:t>Supervised Learning: </a:t>
            </a:r>
            <a:endParaRPr sz="1300"/>
          </a:p>
          <a:p>
            <a:pPr indent="-311150" lvl="1" marL="914400" rtl="0" algn="l">
              <a:spcBef>
                <a:spcPts val="1000"/>
              </a:spcBef>
              <a:spcAft>
                <a:spcPts val="0"/>
              </a:spcAft>
              <a:buClr>
                <a:schemeClr val="lt1"/>
              </a:buClr>
              <a:buSzPts val="1300"/>
              <a:buChar char="○"/>
            </a:pPr>
            <a:r>
              <a:rPr lang="en" sz="1300"/>
              <a:t>Klasifikasi</a:t>
            </a:r>
            <a:endParaRPr sz="1300"/>
          </a:p>
          <a:p>
            <a:pPr indent="-311150" lvl="0" marL="457200" rtl="0" algn="l">
              <a:spcBef>
                <a:spcPts val="1000"/>
              </a:spcBef>
              <a:spcAft>
                <a:spcPts val="0"/>
              </a:spcAft>
              <a:buSzPts val="1300"/>
              <a:buChar char="●"/>
            </a:pPr>
            <a:r>
              <a:rPr lang="en" sz="1300"/>
              <a:t>Data Preprocessing:</a:t>
            </a:r>
            <a:endParaRPr sz="1300"/>
          </a:p>
          <a:p>
            <a:pPr indent="-311150" lvl="1" marL="914400" rtl="0" algn="l">
              <a:spcBef>
                <a:spcPts val="1000"/>
              </a:spcBef>
              <a:spcAft>
                <a:spcPts val="0"/>
              </a:spcAft>
              <a:buSzPts val="1300"/>
              <a:buChar char="○"/>
            </a:pPr>
            <a:r>
              <a:rPr i="1" lang="en" sz="1300"/>
              <a:t>Exploratory Data Analysis </a:t>
            </a:r>
            <a:r>
              <a:rPr lang="en" sz="1300"/>
              <a:t>(EDA)</a:t>
            </a:r>
            <a:endParaRPr sz="1300"/>
          </a:p>
          <a:p>
            <a:pPr indent="-311150" lvl="1" marL="914400" rtl="0" algn="l">
              <a:spcBef>
                <a:spcPts val="1000"/>
              </a:spcBef>
              <a:spcAft>
                <a:spcPts val="0"/>
              </a:spcAft>
              <a:buSzPts val="1300"/>
              <a:buChar char="○"/>
            </a:pPr>
            <a:r>
              <a:rPr lang="en" sz="1300"/>
              <a:t>Handling missing values: simple imputer (seperti angka 0)</a:t>
            </a:r>
            <a:endParaRPr sz="1300"/>
          </a:p>
          <a:p>
            <a:pPr indent="-311150" lvl="1" marL="914400" rtl="0" algn="l">
              <a:spcBef>
                <a:spcPts val="1000"/>
              </a:spcBef>
              <a:spcAft>
                <a:spcPts val="0"/>
              </a:spcAft>
              <a:buSzPts val="1300"/>
              <a:buChar char="○"/>
            </a:pPr>
            <a:r>
              <a:rPr lang="en" sz="1300"/>
              <a:t>Handling Imbalance target class: oversampling SMOTE atau undersampling</a:t>
            </a:r>
            <a:endParaRPr sz="1300"/>
          </a:p>
          <a:p>
            <a:pPr indent="-311150" lvl="1" marL="914400" rtl="0" algn="l">
              <a:spcBef>
                <a:spcPts val="1000"/>
              </a:spcBef>
              <a:spcAft>
                <a:spcPts val="0"/>
              </a:spcAft>
              <a:buSzPts val="1300"/>
              <a:buChar char="○"/>
            </a:pPr>
            <a:r>
              <a:rPr lang="en" sz="1300"/>
              <a:t>Label encoding untuk variabel category 2 value, One Hot Encoding untuk variabel multi value</a:t>
            </a:r>
            <a:endParaRPr sz="1300"/>
          </a:p>
          <a:p>
            <a:pPr indent="-311150" lvl="1" marL="914400" rtl="0" algn="l">
              <a:spcBef>
                <a:spcPts val="1000"/>
              </a:spcBef>
              <a:spcAft>
                <a:spcPts val="0"/>
              </a:spcAft>
              <a:buSzPts val="1300"/>
              <a:buChar char="○"/>
            </a:pPr>
            <a:r>
              <a:rPr lang="en" sz="1300"/>
              <a:t>Feature Engineering (seperti PCA, dll.)</a:t>
            </a:r>
            <a:endParaRPr sz="1300"/>
          </a:p>
          <a:p>
            <a:pPr indent="0" lvl="0" marL="457200" rtl="0" algn="l">
              <a:spcBef>
                <a:spcPts val="1000"/>
              </a:spcBef>
              <a:spcAft>
                <a:spcPts val="0"/>
              </a:spcAft>
              <a:buNone/>
            </a:pPr>
            <a:r>
              <a:t/>
            </a:r>
            <a:endParaRPr sz="1000"/>
          </a:p>
        </p:txBody>
      </p:sp>
      <p:sp>
        <p:nvSpPr>
          <p:cNvPr id="235" name="Google Shape;235;p51"/>
          <p:cNvSpPr txBox="1"/>
          <p:nvPr>
            <p:ph type="title"/>
          </p:nvPr>
        </p:nvSpPr>
        <p:spPr>
          <a:xfrm>
            <a:off x="405100" y="445025"/>
            <a:ext cx="3223800" cy="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cxnSp>
        <p:nvCxnSpPr>
          <p:cNvPr id="236" name="Google Shape;236;p51"/>
          <p:cNvCxnSpPr/>
          <p:nvPr/>
        </p:nvCxnSpPr>
        <p:spPr>
          <a:xfrm>
            <a:off x="492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7"/>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592" name="Google Shape;592;p87"/>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KNN</a:t>
            </a:r>
            <a:endParaRPr/>
          </a:p>
        </p:txBody>
      </p:sp>
      <p:pic>
        <p:nvPicPr>
          <p:cNvPr id="593" name="Google Shape;593;p87"/>
          <p:cNvPicPr preferRelativeResize="0"/>
          <p:nvPr/>
        </p:nvPicPr>
        <p:blipFill rotWithShape="1">
          <a:blip r:embed="rId3">
            <a:alphaModFix/>
          </a:blip>
          <a:srcRect b="0" l="1739" r="0" t="0"/>
          <a:stretch/>
        </p:blipFill>
        <p:spPr>
          <a:xfrm>
            <a:off x="407775" y="1333825"/>
            <a:ext cx="3734608" cy="2725025"/>
          </a:xfrm>
          <a:prstGeom prst="rect">
            <a:avLst/>
          </a:prstGeom>
          <a:noFill/>
          <a:ln>
            <a:noFill/>
          </a:ln>
        </p:spPr>
      </p:pic>
      <p:pic>
        <p:nvPicPr>
          <p:cNvPr id="594" name="Google Shape;594;p87"/>
          <p:cNvPicPr preferRelativeResize="0"/>
          <p:nvPr/>
        </p:nvPicPr>
        <p:blipFill rotWithShape="1">
          <a:blip r:embed="rId4">
            <a:alphaModFix/>
          </a:blip>
          <a:srcRect b="0" l="0" r="36081" t="20704"/>
          <a:stretch/>
        </p:blipFill>
        <p:spPr>
          <a:xfrm>
            <a:off x="4572000" y="1333825"/>
            <a:ext cx="2309350" cy="618425"/>
          </a:xfrm>
          <a:prstGeom prst="rect">
            <a:avLst/>
          </a:prstGeom>
          <a:noFill/>
          <a:ln>
            <a:noFill/>
          </a:ln>
        </p:spPr>
      </p:pic>
      <p:pic>
        <p:nvPicPr>
          <p:cNvPr id="595" name="Google Shape;595;p87"/>
          <p:cNvPicPr preferRelativeResize="0"/>
          <p:nvPr/>
        </p:nvPicPr>
        <p:blipFill>
          <a:blip r:embed="rId5">
            <a:alphaModFix/>
          </a:blip>
          <a:stretch>
            <a:fillRect/>
          </a:stretch>
        </p:blipFill>
        <p:spPr>
          <a:xfrm>
            <a:off x="4284700" y="2417125"/>
            <a:ext cx="4670876" cy="1641725"/>
          </a:xfrm>
          <a:prstGeom prst="rect">
            <a:avLst/>
          </a:prstGeom>
          <a:noFill/>
          <a:ln>
            <a:noFill/>
          </a:ln>
        </p:spPr>
      </p:pic>
      <p:sp>
        <p:nvSpPr>
          <p:cNvPr id="596" name="Google Shape;596;p87"/>
          <p:cNvSpPr/>
          <p:nvPr/>
        </p:nvSpPr>
        <p:spPr>
          <a:xfrm>
            <a:off x="6759250" y="2987813"/>
            <a:ext cx="448500" cy="196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02" name="Google Shape;602;p88"/>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a:t>
            </a:r>
            <a:r>
              <a:rPr lang="en"/>
              <a:t> Tree</a:t>
            </a:r>
            <a:endParaRPr/>
          </a:p>
        </p:txBody>
      </p:sp>
      <p:sp>
        <p:nvSpPr>
          <p:cNvPr id="603" name="Google Shape;603;p88"/>
          <p:cNvSpPr txBox="1"/>
          <p:nvPr/>
        </p:nvSpPr>
        <p:spPr>
          <a:xfrm>
            <a:off x="469050" y="1644952"/>
            <a:ext cx="299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Confusion Matrix</a:t>
            </a:r>
            <a:endParaRPr sz="1200">
              <a:solidFill>
                <a:schemeClr val="lt1"/>
              </a:solidFill>
              <a:latin typeface="Montserrat"/>
              <a:ea typeface="Montserrat"/>
              <a:cs typeface="Montserrat"/>
              <a:sym typeface="Montserrat"/>
            </a:endParaRPr>
          </a:p>
        </p:txBody>
      </p:sp>
      <p:pic>
        <p:nvPicPr>
          <p:cNvPr id="604" name="Google Shape;604;p88"/>
          <p:cNvPicPr preferRelativeResize="0"/>
          <p:nvPr/>
        </p:nvPicPr>
        <p:blipFill>
          <a:blip r:embed="rId3">
            <a:alphaModFix/>
          </a:blip>
          <a:stretch>
            <a:fillRect/>
          </a:stretch>
        </p:blipFill>
        <p:spPr>
          <a:xfrm>
            <a:off x="461213" y="898150"/>
            <a:ext cx="5453613" cy="746788"/>
          </a:xfrm>
          <a:prstGeom prst="rect">
            <a:avLst/>
          </a:prstGeom>
          <a:noFill/>
          <a:ln>
            <a:noFill/>
          </a:ln>
        </p:spPr>
      </p:pic>
      <p:pic>
        <p:nvPicPr>
          <p:cNvPr id="605" name="Google Shape;605;p88"/>
          <p:cNvPicPr preferRelativeResize="0"/>
          <p:nvPr/>
        </p:nvPicPr>
        <p:blipFill>
          <a:blip r:embed="rId4">
            <a:alphaModFix/>
          </a:blip>
          <a:stretch>
            <a:fillRect/>
          </a:stretch>
        </p:blipFill>
        <p:spPr>
          <a:xfrm>
            <a:off x="469050" y="2118625"/>
            <a:ext cx="1703275" cy="556000"/>
          </a:xfrm>
          <a:prstGeom prst="rect">
            <a:avLst/>
          </a:prstGeom>
          <a:noFill/>
          <a:ln>
            <a:noFill/>
          </a:ln>
        </p:spPr>
      </p:pic>
      <p:pic>
        <p:nvPicPr>
          <p:cNvPr id="606" name="Google Shape;606;p88"/>
          <p:cNvPicPr preferRelativeResize="0"/>
          <p:nvPr/>
        </p:nvPicPr>
        <p:blipFill>
          <a:blip r:embed="rId5">
            <a:alphaModFix/>
          </a:blip>
          <a:stretch>
            <a:fillRect/>
          </a:stretch>
        </p:blipFill>
        <p:spPr>
          <a:xfrm>
            <a:off x="2306925" y="1728200"/>
            <a:ext cx="6141198" cy="3377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9"/>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12" name="Google Shape;612;p89"/>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Decision Tree</a:t>
            </a:r>
            <a:endParaRPr/>
          </a:p>
        </p:txBody>
      </p:sp>
      <p:pic>
        <p:nvPicPr>
          <p:cNvPr id="613" name="Google Shape;613;p89"/>
          <p:cNvPicPr preferRelativeResize="0"/>
          <p:nvPr/>
        </p:nvPicPr>
        <p:blipFill>
          <a:blip r:embed="rId3">
            <a:alphaModFix/>
          </a:blip>
          <a:stretch>
            <a:fillRect/>
          </a:stretch>
        </p:blipFill>
        <p:spPr>
          <a:xfrm>
            <a:off x="407775" y="1333825"/>
            <a:ext cx="3886200" cy="2795108"/>
          </a:xfrm>
          <a:prstGeom prst="rect">
            <a:avLst/>
          </a:prstGeom>
          <a:noFill/>
          <a:ln>
            <a:noFill/>
          </a:ln>
        </p:spPr>
      </p:pic>
      <p:pic>
        <p:nvPicPr>
          <p:cNvPr id="614" name="Google Shape;614;p89"/>
          <p:cNvPicPr preferRelativeResize="0"/>
          <p:nvPr/>
        </p:nvPicPr>
        <p:blipFill>
          <a:blip r:embed="rId4">
            <a:alphaModFix/>
          </a:blip>
          <a:stretch>
            <a:fillRect/>
          </a:stretch>
        </p:blipFill>
        <p:spPr>
          <a:xfrm>
            <a:off x="4718250" y="1333825"/>
            <a:ext cx="2597575" cy="695625"/>
          </a:xfrm>
          <a:prstGeom prst="rect">
            <a:avLst/>
          </a:prstGeom>
          <a:noFill/>
          <a:ln>
            <a:noFill/>
          </a:ln>
        </p:spPr>
      </p:pic>
      <p:pic>
        <p:nvPicPr>
          <p:cNvPr id="615" name="Google Shape;615;p89"/>
          <p:cNvPicPr preferRelativeResize="0"/>
          <p:nvPr/>
        </p:nvPicPr>
        <p:blipFill rotWithShape="1">
          <a:blip r:embed="rId5">
            <a:alphaModFix/>
          </a:blip>
          <a:srcRect b="0" l="-1378" r="0" t="0"/>
          <a:stretch/>
        </p:blipFill>
        <p:spPr>
          <a:xfrm>
            <a:off x="4370875" y="2501675"/>
            <a:ext cx="4522888" cy="1557175"/>
          </a:xfrm>
          <a:prstGeom prst="rect">
            <a:avLst/>
          </a:prstGeom>
          <a:noFill/>
          <a:ln>
            <a:noFill/>
          </a:ln>
        </p:spPr>
      </p:pic>
      <p:sp>
        <p:nvSpPr>
          <p:cNvPr id="616" name="Google Shape;616;p89"/>
          <p:cNvSpPr/>
          <p:nvPr/>
        </p:nvSpPr>
        <p:spPr>
          <a:xfrm>
            <a:off x="6797275" y="3111350"/>
            <a:ext cx="448500" cy="196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22" name="Google Shape;622;p90"/>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pic>
        <p:nvPicPr>
          <p:cNvPr id="623" name="Google Shape;623;p90"/>
          <p:cNvPicPr preferRelativeResize="0"/>
          <p:nvPr/>
        </p:nvPicPr>
        <p:blipFill>
          <a:blip r:embed="rId3">
            <a:alphaModFix/>
          </a:blip>
          <a:stretch>
            <a:fillRect/>
          </a:stretch>
        </p:blipFill>
        <p:spPr>
          <a:xfrm>
            <a:off x="514461" y="1208225"/>
            <a:ext cx="2940377" cy="299724"/>
          </a:xfrm>
          <a:prstGeom prst="rect">
            <a:avLst/>
          </a:prstGeom>
          <a:noFill/>
          <a:ln>
            <a:noFill/>
          </a:ln>
        </p:spPr>
      </p:pic>
      <p:pic>
        <p:nvPicPr>
          <p:cNvPr id="624" name="Google Shape;624;p90"/>
          <p:cNvPicPr preferRelativeResize="0"/>
          <p:nvPr/>
        </p:nvPicPr>
        <p:blipFill>
          <a:blip r:embed="rId4">
            <a:alphaModFix/>
          </a:blip>
          <a:stretch>
            <a:fillRect/>
          </a:stretch>
        </p:blipFill>
        <p:spPr>
          <a:xfrm>
            <a:off x="494686" y="1771205"/>
            <a:ext cx="6049214" cy="1001670"/>
          </a:xfrm>
          <a:prstGeom prst="rect">
            <a:avLst/>
          </a:prstGeom>
          <a:noFill/>
          <a:ln>
            <a:noFill/>
          </a:ln>
        </p:spPr>
      </p:pic>
      <p:sp>
        <p:nvSpPr>
          <p:cNvPr id="625" name="Google Shape;625;p90"/>
          <p:cNvSpPr txBox="1"/>
          <p:nvPr/>
        </p:nvSpPr>
        <p:spPr>
          <a:xfrm>
            <a:off x="484800" y="1317127"/>
            <a:ext cx="29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91"/>
          <p:cNvPicPr preferRelativeResize="0"/>
          <p:nvPr/>
        </p:nvPicPr>
        <p:blipFill>
          <a:blip r:embed="rId3">
            <a:alphaModFix/>
          </a:blip>
          <a:stretch>
            <a:fillRect/>
          </a:stretch>
        </p:blipFill>
        <p:spPr>
          <a:xfrm>
            <a:off x="503275" y="971350"/>
            <a:ext cx="6487977" cy="3709600"/>
          </a:xfrm>
          <a:prstGeom prst="rect">
            <a:avLst/>
          </a:prstGeom>
          <a:noFill/>
          <a:ln>
            <a:noFill/>
          </a:ln>
        </p:spPr>
      </p:pic>
      <p:sp>
        <p:nvSpPr>
          <p:cNvPr id="631" name="Google Shape;631;p91"/>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32" name="Google Shape;632;p91"/>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92"/>
          <p:cNvPicPr preferRelativeResize="0"/>
          <p:nvPr/>
        </p:nvPicPr>
        <p:blipFill>
          <a:blip r:embed="rId3">
            <a:alphaModFix/>
          </a:blip>
          <a:stretch>
            <a:fillRect/>
          </a:stretch>
        </p:blipFill>
        <p:spPr>
          <a:xfrm>
            <a:off x="4664275" y="1772357"/>
            <a:ext cx="3517376" cy="1257245"/>
          </a:xfrm>
          <a:prstGeom prst="rect">
            <a:avLst/>
          </a:prstGeom>
          <a:noFill/>
          <a:ln>
            <a:noFill/>
          </a:ln>
        </p:spPr>
      </p:pic>
      <p:pic>
        <p:nvPicPr>
          <p:cNvPr id="638" name="Google Shape;638;p92"/>
          <p:cNvPicPr preferRelativeResize="0"/>
          <p:nvPr/>
        </p:nvPicPr>
        <p:blipFill>
          <a:blip r:embed="rId4">
            <a:alphaModFix/>
          </a:blip>
          <a:stretch>
            <a:fillRect/>
          </a:stretch>
        </p:blipFill>
        <p:spPr>
          <a:xfrm>
            <a:off x="486576" y="1096650"/>
            <a:ext cx="3826775" cy="2772451"/>
          </a:xfrm>
          <a:prstGeom prst="rect">
            <a:avLst/>
          </a:prstGeom>
          <a:noFill/>
          <a:ln>
            <a:noFill/>
          </a:ln>
        </p:spPr>
      </p:pic>
      <p:sp>
        <p:nvSpPr>
          <p:cNvPr id="639" name="Google Shape;639;p92"/>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40" name="Google Shape;640;p92"/>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aphicFrame>
        <p:nvGraphicFramePr>
          <p:cNvPr id="645" name="Google Shape;645;p93"/>
          <p:cNvGraphicFramePr/>
          <p:nvPr/>
        </p:nvGraphicFramePr>
        <p:xfrm>
          <a:off x="476250" y="1287700"/>
          <a:ext cx="3000000" cy="3000000"/>
        </p:xfrm>
        <a:graphic>
          <a:graphicData uri="http://schemas.openxmlformats.org/drawingml/2006/table">
            <a:tbl>
              <a:tblPr>
                <a:noFill/>
                <a:tableStyleId>{28609AA0-702F-43D8-B8F3-3032AC48657B}</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solidFill>
                            <a:schemeClr val="dk1"/>
                          </a:solidFill>
                        </a:rPr>
                        <a:t>Model</a:t>
                      </a:r>
                      <a:endParaRPr b="1">
                        <a:solidFill>
                          <a:schemeClr val="dk1"/>
                        </a:solidFill>
                      </a:endParaRPr>
                    </a:p>
                  </a:txBody>
                  <a:tcPr marT="91425" marB="91425" marR="91425" marL="91425">
                    <a:lnB cap="flat" cmpd="sng" w="28575">
                      <a:solidFill>
                        <a:srgbClr val="00FF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en">
                          <a:solidFill>
                            <a:schemeClr val="dk1"/>
                          </a:solidFill>
                        </a:rPr>
                        <a:t>Accuracy</a:t>
                      </a:r>
                      <a:endParaRPr b="1">
                        <a:solidFill>
                          <a:schemeClr val="dk1"/>
                        </a:solidFill>
                      </a:endParaRPr>
                    </a:p>
                  </a:txBody>
                  <a:tcPr marT="91425" marB="91425" marR="91425" marL="91425">
                    <a:lnB cap="flat" cmpd="sng" w="28575">
                      <a:solidFill>
                        <a:srgbClr val="00FF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en">
                          <a:solidFill>
                            <a:schemeClr val="dk1"/>
                          </a:solidFill>
                        </a:rPr>
                        <a:t>ROC</a:t>
                      </a:r>
                      <a:endParaRPr b="1">
                        <a:solidFill>
                          <a:schemeClr val="dk1"/>
                        </a:solidFill>
                      </a:endParaRPr>
                    </a:p>
                  </a:txBody>
                  <a:tcPr marT="91425" marB="91425" marR="91425" marL="91425">
                    <a:lnB cap="flat" cmpd="sng" w="28575">
                      <a:solidFill>
                        <a:srgbClr val="00FF00"/>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b="1" lang="en">
                          <a:solidFill>
                            <a:schemeClr val="dk1"/>
                          </a:solidFill>
                        </a:rPr>
                        <a:t>Recall</a:t>
                      </a:r>
                      <a:endParaRPr b="1">
                        <a:solidFill>
                          <a:schemeClr val="dk1"/>
                        </a:solidFill>
                      </a:endParaRPr>
                    </a:p>
                  </a:txBody>
                  <a:tcPr marT="91425" marB="91425" marR="91425" marL="91425">
                    <a:lnB cap="flat" cmpd="sng" w="28575">
                      <a:solidFill>
                        <a:srgbClr val="00FF00"/>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a:solidFill>
                            <a:schemeClr val="lt1"/>
                          </a:solidFill>
                        </a:rPr>
                        <a:t>LGBM</a:t>
                      </a:r>
                      <a:endParaRPr>
                        <a:solidFill>
                          <a:schemeClr val="lt1"/>
                        </a:solidFill>
                      </a:endParaRPr>
                    </a:p>
                  </a:txBody>
                  <a:tcPr marT="91425" marB="91425" marR="91425" marL="91425">
                    <a:lnL cap="flat" cmpd="sng" w="28575">
                      <a:solidFill>
                        <a:srgbClr val="00FF00"/>
                      </a:solidFill>
                      <a:prstDash val="solid"/>
                      <a:round/>
                      <a:headEnd len="sm" w="sm" type="none"/>
                      <a:tailEnd len="sm" w="sm" type="none"/>
                    </a:lnL>
                    <a:lnR cap="flat" cmpd="sng" w="28575">
                      <a:solidFill>
                        <a:srgbClr val="00FF00"/>
                      </a:solidFill>
                      <a:prstDash val="solid"/>
                      <a:round/>
                      <a:headEnd len="sm" w="sm" type="none"/>
                      <a:tailEnd len="sm" w="sm" type="none"/>
                    </a:lnR>
                    <a:lnT cap="flat" cmpd="sng" w="28575">
                      <a:solidFill>
                        <a:srgbClr val="00FF00"/>
                      </a:solidFill>
                      <a:prstDash val="solid"/>
                      <a:round/>
                      <a:headEnd len="sm" w="sm" type="none"/>
                      <a:tailEnd len="sm" w="sm" type="none"/>
                    </a:lnT>
                    <a:lnB cap="flat" cmpd="sng" w="2857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0.825</a:t>
                      </a:r>
                      <a:endParaRPr>
                        <a:solidFill>
                          <a:schemeClr val="lt1"/>
                        </a:solidFill>
                      </a:endParaRPr>
                    </a:p>
                  </a:txBody>
                  <a:tcPr marT="91425" marB="91425" marR="91425" marL="91425">
                    <a:lnL cap="flat" cmpd="sng" w="28575">
                      <a:solidFill>
                        <a:srgbClr val="00FF00"/>
                      </a:solidFill>
                      <a:prstDash val="solid"/>
                      <a:round/>
                      <a:headEnd len="sm" w="sm" type="none"/>
                      <a:tailEnd len="sm" w="sm" type="none"/>
                    </a:lnL>
                    <a:lnR cap="flat" cmpd="sng" w="28575">
                      <a:solidFill>
                        <a:srgbClr val="00FF00"/>
                      </a:solidFill>
                      <a:prstDash val="solid"/>
                      <a:round/>
                      <a:headEnd len="sm" w="sm" type="none"/>
                      <a:tailEnd len="sm" w="sm" type="none"/>
                    </a:lnR>
                    <a:lnT cap="flat" cmpd="sng" w="28575">
                      <a:solidFill>
                        <a:srgbClr val="00FF00"/>
                      </a:solidFill>
                      <a:prstDash val="solid"/>
                      <a:round/>
                      <a:headEnd len="sm" w="sm" type="none"/>
                      <a:tailEnd len="sm" w="sm" type="none"/>
                    </a:lnT>
                    <a:lnB cap="flat" cmpd="sng" w="2857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0.826</a:t>
                      </a:r>
                      <a:endParaRPr>
                        <a:solidFill>
                          <a:schemeClr val="lt1"/>
                        </a:solidFill>
                      </a:endParaRPr>
                    </a:p>
                  </a:txBody>
                  <a:tcPr marT="91425" marB="91425" marR="91425" marL="91425">
                    <a:lnL cap="flat" cmpd="sng" w="28575">
                      <a:solidFill>
                        <a:srgbClr val="00FF00"/>
                      </a:solidFill>
                      <a:prstDash val="solid"/>
                      <a:round/>
                      <a:headEnd len="sm" w="sm" type="none"/>
                      <a:tailEnd len="sm" w="sm" type="none"/>
                    </a:lnL>
                    <a:lnR cap="flat" cmpd="sng" w="28575">
                      <a:solidFill>
                        <a:srgbClr val="00FF00"/>
                      </a:solidFill>
                      <a:prstDash val="solid"/>
                      <a:round/>
                      <a:headEnd len="sm" w="sm" type="none"/>
                      <a:tailEnd len="sm" w="sm" type="none"/>
                    </a:lnR>
                    <a:lnT cap="flat" cmpd="sng" w="28575">
                      <a:solidFill>
                        <a:srgbClr val="00FF00"/>
                      </a:solidFill>
                      <a:prstDash val="solid"/>
                      <a:round/>
                      <a:headEnd len="sm" w="sm" type="none"/>
                      <a:tailEnd len="sm" w="sm" type="none"/>
                    </a:lnT>
                    <a:lnB cap="flat" cmpd="sng" w="2857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0.86</a:t>
                      </a:r>
                      <a:endParaRPr>
                        <a:solidFill>
                          <a:schemeClr val="lt1"/>
                        </a:solidFill>
                      </a:endParaRPr>
                    </a:p>
                  </a:txBody>
                  <a:tcPr marT="91425" marB="91425" marR="91425" marL="91425">
                    <a:lnL cap="flat" cmpd="sng" w="28575">
                      <a:solidFill>
                        <a:srgbClr val="00FF00"/>
                      </a:solidFill>
                      <a:prstDash val="solid"/>
                      <a:round/>
                      <a:headEnd len="sm" w="sm" type="none"/>
                      <a:tailEnd len="sm" w="sm" type="none"/>
                    </a:lnL>
                    <a:lnR cap="flat" cmpd="sng" w="28575">
                      <a:solidFill>
                        <a:srgbClr val="00FF00"/>
                      </a:solidFill>
                      <a:prstDash val="solid"/>
                      <a:round/>
                      <a:headEnd len="sm" w="sm" type="none"/>
                      <a:tailEnd len="sm" w="sm" type="none"/>
                    </a:lnR>
                    <a:lnT cap="flat" cmpd="sng" w="28575">
                      <a:solidFill>
                        <a:srgbClr val="00FF00"/>
                      </a:solidFill>
                      <a:prstDash val="solid"/>
                      <a:round/>
                      <a:headEnd len="sm" w="sm" type="none"/>
                      <a:tailEnd len="sm" w="sm" type="none"/>
                    </a:lnT>
                    <a:lnB cap="flat" cmpd="sng" w="28575">
                      <a:solidFill>
                        <a:srgbClr val="00FF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Random Forest</a:t>
                      </a:r>
                      <a:endParaRPr>
                        <a:solidFill>
                          <a:schemeClr val="lt1"/>
                        </a:solidFill>
                      </a:endParaRPr>
                    </a:p>
                  </a:txBody>
                  <a:tcPr marT="91425" marB="91425" marR="91425" marL="91425">
                    <a:lnT cap="flat" cmpd="sng" w="2857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0.822</a:t>
                      </a:r>
                      <a:endParaRPr>
                        <a:solidFill>
                          <a:schemeClr val="lt1"/>
                        </a:solidFill>
                      </a:endParaRPr>
                    </a:p>
                  </a:txBody>
                  <a:tcPr marT="91425" marB="91425" marR="91425" marL="91425">
                    <a:lnT cap="flat" cmpd="sng" w="2857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0.823</a:t>
                      </a:r>
                      <a:endParaRPr>
                        <a:solidFill>
                          <a:schemeClr val="lt1"/>
                        </a:solidFill>
                      </a:endParaRPr>
                    </a:p>
                  </a:txBody>
                  <a:tcPr marT="91425" marB="91425" marR="91425" marL="91425">
                    <a:lnT cap="flat" cmpd="sng" w="28575">
                      <a:solidFill>
                        <a:srgbClr val="00FF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0.85</a:t>
                      </a:r>
                      <a:endParaRPr>
                        <a:solidFill>
                          <a:schemeClr val="lt1"/>
                        </a:solidFill>
                      </a:endParaRPr>
                    </a:p>
                  </a:txBody>
                  <a:tcPr marT="91425" marB="91425" marR="91425" marL="91425">
                    <a:lnT cap="flat" cmpd="sng" w="28575">
                      <a:solidFill>
                        <a:srgbClr val="00FF00"/>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solidFill>
                            <a:schemeClr val="lt1"/>
                          </a:solidFill>
                        </a:rPr>
                        <a:t>KNN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0.75</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Decision Tree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0.796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0.85</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Logistic Regression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0.772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0.772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0.808</a:t>
                      </a:r>
                      <a:endParaRPr>
                        <a:solidFill>
                          <a:schemeClr val="lt1"/>
                        </a:solidFill>
                      </a:endParaRPr>
                    </a:p>
                  </a:txBody>
                  <a:tcPr marT="91425" marB="91425" marR="91425" marL="91425"/>
                </a:tc>
              </a:tr>
            </a:tbl>
          </a:graphicData>
        </a:graphic>
      </p:graphicFrame>
      <p:sp>
        <p:nvSpPr>
          <p:cNvPr id="646" name="Google Shape;646;p93"/>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47" name="Google Shape;647;p93"/>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Hasil Train Model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nvSpPr>
        <p:spPr>
          <a:xfrm>
            <a:off x="938500" y="1134100"/>
            <a:ext cx="717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000">
              <a:solidFill>
                <a:schemeClr val="lt1"/>
              </a:solidFill>
              <a:latin typeface="Montserrat"/>
              <a:ea typeface="Montserrat"/>
              <a:cs typeface="Montserrat"/>
              <a:sym typeface="Montserrat"/>
            </a:endParaRPr>
          </a:p>
        </p:txBody>
      </p:sp>
      <p:pic>
        <p:nvPicPr>
          <p:cNvPr id="653" name="Google Shape;653;p94"/>
          <p:cNvPicPr preferRelativeResize="0"/>
          <p:nvPr/>
        </p:nvPicPr>
        <p:blipFill>
          <a:blip r:embed="rId3">
            <a:alphaModFix/>
          </a:blip>
          <a:stretch>
            <a:fillRect/>
          </a:stretch>
        </p:blipFill>
        <p:spPr>
          <a:xfrm>
            <a:off x="938500" y="1010650"/>
            <a:ext cx="7392372" cy="3670700"/>
          </a:xfrm>
          <a:prstGeom prst="rect">
            <a:avLst/>
          </a:prstGeom>
          <a:noFill/>
          <a:ln>
            <a:noFill/>
          </a:ln>
        </p:spPr>
      </p:pic>
      <p:sp>
        <p:nvSpPr>
          <p:cNvPr id="654" name="Google Shape;654;p94"/>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55" name="Google Shape;655;p94"/>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Importance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95"/>
          <p:cNvPicPr preferRelativeResize="0"/>
          <p:nvPr/>
        </p:nvPicPr>
        <p:blipFill>
          <a:blip r:embed="rId3">
            <a:alphaModFix/>
          </a:blip>
          <a:stretch>
            <a:fillRect/>
          </a:stretch>
        </p:blipFill>
        <p:spPr>
          <a:xfrm>
            <a:off x="472300" y="971825"/>
            <a:ext cx="4950151" cy="838587"/>
          </a:xfrm>
          <a:prstGeom prst="rect">
            <a:avLst/>
          </a:prstGeom>
          <a:noFill/>
          <a:ln>
            <a:noFill/>
          </a:ln>
        </p:spPr>
      </p:pic>
      <p:pic>
        <p:nvPicPr>
          <p:cNvPr id="661" name="Google Shape;661;p95"/>
          <p:cNvPicPr preferRelativeResize="0"/>
          <p:nvPr/>
        </p:nvPicPr>
        <p:blipFill>
          <a:blip r:embed="rId4">
            <a:alphaModFix/>
          </a:blip>
          <a:stretch>
            <a:fillRect/>
          </a:stretch>
        </p:blipFill>
        <p:spPr>
          <a:xfrm>
            <a:off x="472300" y="1988174"/>
            <a:ext cx="4765374" cy="2719950"/>
          </a:xfrm>
          <a:prstGeom prst="rect">
            <a:avLst/>
          </a:prstGeom>
          <a:noFill/>
          <a:ln>
            <a:noFill/>
          </a:ln>
        </p:spPr>
      </p:pic>
      <p:sp>
        <p:nvSpPr>
          <p:cNvPr id="662" name="Google Shape;662;p95"/>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63" name="Google Shape;663;p95"/>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LGBM Feature Importance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96"/>
          <p:cNvPicPr preferRelativeResize="0"/>
          <p:nvPr/>
        </p:nvPicPr>
        <p:blipFill>
          <a:blip r:embed="rId3">
            <a:alphaModFix/>
          </a:blip>
          <a:stretch>
            <a:fillRect/>
          </a:stretch>
        </p:blipFill>
        <p:spPr>
          <a:xfrm>
            <a:off x="510475" y="1119975"/>
            <a:ext cx="4478974" cy="3249025"/>
          </a:xfrm>
          <a:prstGeom prst="rect">
            <a:avLst/>
          </a:prstGeom>
          <a:noFill/>
          <a:ln>
            <a:noFill/>
          </a:ln>
        </p:spPr>
      </p:pic>
      <p:sp>
        <p:nvSpPr>
          <p:cNvPr id="669" name="Google Shape;669;p96"/>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Modelling</a:t>
            </a:r>
            <a:endParaRPr sz="1500">
              <a:solidFill>
                <a:schemeClr val="accent6"/>
              </a:solidFill>
            </a:endParaRPr>
          </a:p>
        </p:txBody>
      </p:sp>
      <p:sp>
        <p:nvSpPr>
          <p:cNvPr id="670" name="Google Shape;670;p96"/>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LGBM Feature Importance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2"/>
          <p:cNvSpPr txBox="1"/>
          <p:nvPr>
            <p:ph idx="1" type="subTitle"/>
          </p:nvPr>
        </p:nvSpPr>
        <p:spPr>
          <a:xfrm>
            <a:off x="790625" y="915000"/>
            <a:ext cx="7595400" cy="39798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chemeClr val="lt1"/>
              </a:buClr>
              <a:buSzPts val="1300"/>
              <a:buChar char="●"/>
            </a:pPr>
            <a:r>
              <a:rPr lang="en" sz="1300">
                <a:solidFill>
                  <a:schemeClr val="lt1"/>
                </a:solidFill>
              </a:rPr>
              <a:t>Machine Learning Models</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Random Forest Classifier</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LGBM Classifier</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Decision Tree</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KNN</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Logistic Regression</a:t>
            </a:r>
            <a:endParaRPr sz="1300">
              <a:solidFill>
                <a:schemeClr val="lt1"/>
              </a:solidFill>
            </a:endParaRPr>
          </a:p>
          <a:p>
            <a:pPr indent="-311150" lvl="1" marL="914400" rtl="0" algn="l">
              <a:spcBef>
                <a:spcPts val="1000"/>
              </a:spcBef>
              <a:spcAft>
                <a:spcPts val="0"/>
              </a:spcAft>
              <a:buClr>
                <a:schemeClr val="lt1"/>
              </a:buClr>
              <a:buSzPts val="1300"/>
              <a:buChar char="○"/>
            </a:pPr>
            <a:r>
              <a:rPr lang="en" sz="1300">
                <a:solidFill>
                  <a:schemeClr val="lt1"/>
                </a:solidFill>
              </a:rPr>
              <a:t>Hyper parameter tuning dengan grid search cross validation</a:t>
            </a:r>
            <a:endParaRPr sz="13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nvSpPr>
        <p:spPr>
          <a:xfrm>
            <a:off x="938500" y="1134100"/>
            <a:ext cx="7172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Model berhasil dibangun dengan LGBM, Random Forest, Logistic Regression, dan Decision Tree, bisa memprediksi booking cancellation dengan cukup baik</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Model LGBM dipilih sebagai model terbaik karena menghasilkan accuracy, ROC, dan recall tertinggi dan kecepatan yang lebih baik pada ukuran data yang digunakan (&gt; 10000)</a:t>
            </a:r>
            <a:endParaRPr>
              <a:solidFill>
                <a:schemeClr val="lt1"/>
              </a:solidFill>
              <a:latin typeface="Montserrat"/>
              <a:ea typeface="Montserrat"/>
              <a:cs typeface="Montserrat"/>
              <a:sym typeface="Montserrat"/>
            </a:endParaRPr>
          </a:p>
        </p:txBody>
      </p:sp>
      <p:sp>
        <p:nvSpPr>
          <p:cNvPr id="676" name="Google Shape;676;p97"/>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Final Project</a:t>
            </a:r>
            <a:endParaRPr sz="1500">
              <a:solidFill>
                <a:schemeClr val="accent6"/>
              </a:solidFill>
            </a:endParaRPr>
          </a:p>
        </p:txBody>
      </p:sp>
      <p:sp>
        <p:nvSpPr>
          <p:cNvPr id="677" name="Google Shape;677;p97"/>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Kesimpulan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8"/>
          <p:cNvSpPr txBox="1"/>
          <p:nvPr/>
        </p:nvSpPr>
        <p:spPr>
          <a:xfrm>
            <a:off x="407775" y="971475"/>
            <a:ext cx="717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https://share.streamlit.io/hendraronaldi/hotel-demand-booking/app.py</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683" name="Google Shape;683;p98"/>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Final Project</a:t>
            </a:r>
            <a:endParaRPr sz="1500">
              <a:solidFill>
                <a:schemeClr val="accent6"/>
              </a:solidFill>
            </a:endParaRPr>
          </a:p>
        </p:txBody>
      </p:sp>
      <p:sp>
        <p:nvSpPr>
          <p:cNvPr id="684" name="Google Shape;684;p98"/>
          <p:cNvSpPr txBox="1"/>
          <p:nvPr>
            <p:ph type="title"/>
          </p:nvPr>
        </p:nvSpPr>
        <p:spPr>
          <a:xfrm>
            <a:off x="407775" y="387325"/>
            <a:ext cx="55605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Aplikasi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53"/>
          <p:cNvSpPr/>
          <p:nvPr/>
        </p:nvSpPr>
        <p:spPr>
          <a:xfrm>
            <a:off x="285750" y="285750"/>
            <a:ext cx="8572500" cy="4572000"/>
          </a:xfrm>
          <a:prstGeom prst="roundRect">
            <a:avLst>
              <a:gd fmla="val 1878" name="adj"/>
            </a:avLst>
          </a:prstGeom>
          <a:solidFill>
            <a:schemeClr val="lt1"/>
          </a:solidFill>
          <a:ln>
            <a:noFill/>
          </a:ln>
          <a:effectLst>
            <a:outerShdw blurRad="127000" rotWithShape="0" algn="t" dir="5400000" dist="635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id="247" name="Google Shape;247;p53"/>
          <p:cNvGrpSpPr/>
          <p:nvPr/>
        </p:nvGrpSpPr>
        <p:grpSpPr>
          <a:xfrm>
            <a:off x="414164" y="1634770"/>
            <a:ext cx="8286750" cy="2461817"/>
            <a:chOff x="552219" y="2179694"/>
            <a:chExt cx="11049000" cy="3282422"/>
          </a:xfrm>
        </p:grpSpPr>
        <p:cxnSp>
          <p:nvCxnSpPr>
            <p:cNvPr id="248" name="Google Shape;248;p53"/>
            <p:cNvCxnSpPr/>
            <p:nvPr/>
          </p:nvCxnSpPr>
          <p:spPr>
            <a:xfrm rot="10800000">
              <a:off x="2400219" y="4364036"/>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49" name="Google Shape;249;p53"/>
            <p:cNvCxnSpPr/>
            <p:nvPr/>
          </p:nvCxnSpPr>
          <p:spPr>
            <a:xfrm rot="10800000">
              <a:off x="2400219" y="2179694"/>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50" name="Google Shape;250;p53"/>
            <p:cNvCxnSpPr/>
            <p:nvPr/>
          </p:nvCxnSpPr>
          <p:spPr>
            <a:xfrm rot="10800000">
              <a:off x="2400219" y="2725779"/>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51" name="Google Shape;251;p53"/>
            <p:cNvCxnSpPr/>
            <p:nvPr/>
          </p:nvCxnSpPr>
          <p:spPr>
            <a:xfrm rot="10800000">
              <a:off x="2400219" y="3271866"/>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52" name="Google Shape;252;p53"/>
            <p:cNvCxnSpPr/>
            <p:nvPr/>
          </p:nvCxnSpPr>
          <p:spPr>
            <a:xfrm rot="10800000">
              <a:off x="2400219" y="3817950"/>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53"/>
            <p:cNvCxnSpPr/>
            <p:nvPr/>
          </p:nvCxnSpPr>
          <p:spPr>
            <a:xfrm rot="10800000">
              <a:off x="2400219" y="4916030"/>
              <a:ext cx="9201000" cy="0"/>
            </a:xfrm>
            <a:prstGeom prst="straightConnector1">
              <a:avLst/>
            </a:prstGeom>
            <a:noFill/>
            <a:ln cap="flat" cmpd="sng" w="9525">
              <a:solidFill>
                <a:schemeClr val="dk1"/>
              </a:solidFill>
              <a:prstDash val="solid"/>
              <a:miter lim="800000"/>
              <a:headEnd len="sm" w="sm" type="none"/>
              <a:tailEnd len="sm" w="sm" type="none"/>
            </a:ln>
          </p:spPr>
        </p:cxnSp>
        <p:cxnSp>
          <p:nvCxnSpPr>
            <p:cNvPr id="254" name="Google Shape;254;p53"/>
            <p:cNvCxnSpPr/>
            <p:nvPr/>
          </p:nvCxnSpPr>
          <p:spPr>
            <a:xfrm rot="10800000">
              <a:off x="552219" y="5462116"/>
              <a:ext cx="11049000" cy="0"/>
            </a:xfrm>
            <a:prstGeom prst="straightConnector1">
              <a:avLst/>
            </a:prstGeom>
            <a:noFill/>
            <a:ln cap="flat" cmpd="sng" w="9525">
              <a:solidFill>
                <a:schemeClr val="dk1"/>
              </a:solidFill>
              <a:prstDash val="solid"/>
              <a:miter lim="800000"/>
              <a:headEnd len="sm" w="sm" type="none"/>
              <a:tailEnd len="sm" w="sm" type="none"/>
            </a:ln>
          </p:spPr>
        </p:cxnSp>
      </p:grpSp>
      <p:grpSp>
        <p:nvGrpSpPr>
          <p:cNvPr id="255" name="Google Shape;255;p53"/>
          <p:cNvGrpSpPr/>
          <p:nvPr/>
        </p:nvGrpSpPr>
        <p:grpSpPr>
          <a:xfrm>
            <a:off x="1800215" y="980626"/>
            <a:ext cx="6325638" cy="3116025"/>
            <a:chOff x="2400287" y="1307501"/>
            <a:chExt cx="8434184" cy="4154700"/>
          </a:xfrm>
        </p:grpSpPr>
        <p:cxnSp>
          <p:nvCxnSpPr>
            <p:cNvPr id="256" name="Google Shape;256;p53"/>
            <p:cNvCxnSpPr/>
            <p:nvPr/>
          </p:nvCxnSpPr>
          <p:spPr>
            <a:xfrm>
              <a:off x="2400287" y="1307501"/>
              <a:ext cx="0" cy="4154700"/>
            </a:xfrm>
            <a:prstGeom prst="straightConnector1">
              <a:avLst/>
            </a:prstGeom>
            <a:noFill/>
            <a:ln cap="flat" cmpd="sng" w="9525">
              <a:solidFill>
                <a:srgbClr val="7F7F7F"/>
              </a:solidFill>
              <a:prstDash val="solid"/>
              <a:miter lim="800000"/>
              <a:headEnd len="sm" w="sm" type="none"/>
              <a:tailEnd len="sm" w="sm" type="none"/>
            </a:ln>
          </p:spPr>
        </p:cxnSp>
        <p:cxnSp>
          <p:nvCxnSpPr>
            <p:cNvPr id="257" name="Google Shape;257;p53"/>
            <p:cNvCxnSpPr/>
            <p:nvPr/>
          </p:nvCxnSpPr>
          <p:spPr>
            <a:xfrm>
              <a:off x="3167031"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58" name="Google Shape;258;p53"/>
            <p:cNvCxnSpPr/>
            <p:nvPr/>
          </p:nvCxnSpPr>
          <p:spPr>
            <a:xfrm>
              <a:off x="3933775"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59" name="Google Shape;259;p53"/>
            <p:cNvCxnSpPr/>
            <p:nvPr/>
          </p:nvCxnSpPr>
          <p:spPr>
            <a:xfrm>
              <a:off x="4700519"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0" name="Google Shape;260;p53"/>
            <p:cNvCxnSpPr/>
            <p:nvPr/>
          </p:nvCxnSpPr>
          <p:spPr>
            <a:xfrm>
              <a:off x="5467263"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1" name="Google Shape;261;p53"/>
            <p:cNvCxnSpPr/>
            <p:nvPr/>
          </p:nvCxnSpPr>
          <p:spPr>
            <a:xfrm>
              <a:off x="6234007"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2" name="Google Shape;262;p53"/>
            <p:cNvCxnSpPr/>
            <p:nvPr/>
          </p:nvCxnSpPr>
          <p:spPr>
            <a:xfrm>
              <a:off x="7000751"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3" name="Google Shape;263;p53"/>
            <p:cNvCxnSpPr/>
            <p:nvPr/>
          </p:nvCxnSpPr>
          <p:spPr>
            <a:xfrm>
              <a:off x="7767495"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4" name="Google Shape;264;p53"/>
            <p:cNvCxnSpPr/>
            <p:nvPr/>
          </p:nvCxnSpPr>
          <p:spPr>
            <a:xfrm>
              <a:off x="8534239"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5" name="Google Shape;265;p53"/>
            <p:cNvCxnSpPr/>
            <p:nvPr/>
          </p:nvCxnSpPr>
          <p:spPr>
            <a:xfrm>
              <a:off x="9300983"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6" name="Google Shape;266;p53"/>
            <p:cNvCxnSpPr/>
            <p:nvPr/>
          </p:nvCxnSpPr>
          <p:spPr>
            <a:xfrm>
              <a:off x="10067727" y="1633608"/>
              <a:ext cx="0" cy="3803400"/>
            </a:xfrm>
            <a:prstGeom prst="straightConnector1">
              <a:avLst/>
            </a:prstGeom>
            <a:noFill/>
            <a:ln cap="flat" cmpd="sng" w="9525">
              <a:solidFill>
                <a:srgbClr val="7F7F7F"/>
              </a:solidFill>
              <a:prstDash val="solid"/>
              <a:miter lim="800000"/>
              <a:headEnd len="sm" w="sm" type="none"/>
              <a:tailEnd len="sm" w="sm" type="none"/>
            </a:ln>
          </p:spPr>
        </p:cxnSp>
        <p:cxnSp>
          <p:nvCxnSpPr>
            <p:cNvPr id="267" name="Google Shape;267;p53"/>
            <p:cNvCxnSpPr/>
            <p:nvPr/>
          </p:nvCxnSpPr>
          <p:spPr>
            <a:xfrm>
              <a:off x="10834471" y="1633608"/>
              <a:ext cx="0" cy="3803400"/>
            </a:xfrm>
            <a:prstGeom prst="straightConnector1">
              <a:avLst/>
            </a:prstGeom>
            <a:noFill/>
            <a:ln cap="flat" cmpd="sng" w="9525">
              <a:solidFill>
                <a:srgbClr val="7F7F7F"/>
              </a:solidFill>
              <a:prstDash val="solid"/>
              <a:miter lim="800000"/>
              <a:headEnd len="sm" w="sm" type="none"/>
              <a:tailEnd len="sm" w="sm" type="none"/>
            </a:ln>
          </p:spPr>
        </p:cxnSp>
      </p:grpSp>
      <p:cxnSp>
        <p:nvCxnSpPr>
          <p:cNvPr id="268" name="Google Shape;268;p53"/>
          <p:cNvCxnSpPr/>
          <p:nvPr/>
        </p:nvCxnSpPr>
        <p:spPr>
          <a:xfrm rot="10800000">
            <a:off x="3223896" y="708575"/>
            <a:ext cx="5250900" cy="0"/>
          </a:xfrm>
          <a:prstGeom prst="straightConnector1">
            <a:avLst/>
          </a:prstGeom>
          <a:noFill/>
          <a:ln cap="flat" cmpd="sng" w="9525">
            <a:solidFill>
              <a:srgbClr val="A2A9AF"/>
            </a:solidFill>
            <a:prstDash val="solid"/>
            <a:miter lim="800000"/>
            <a:headEnd len="sm" w="sm" type="none"/>
            <a:tailEnd len="sm" w="sm" type="none"/>
          </a:ln>
        </p:spPr>
      </p:cxnSp>
      <p:cxnSp>
        <p:nvCxnSpPr>
          <p:cNvPr id="269" name="Google Shape;269;p53"/>
          <p:cNvCxnSpPr/>
          <p:nvPr/>
        </p:nvCxnSpPr>
        <p:spPr>
          <a:xfrm rot="10800000">
            <a:off x="278625" y="4600575"/>
            <a:ext cx="7350900" cy="0"/>
          </a:xfrm>
          <a:prstGeom prst="straightConnector1">
            <a:avLst/>
          </a:prstGeom>
          <a:noFill/>
          <a:ln cap="flat" cmpd="sng" w="9525">
            <a:solidFill>
              <a:srgbClr val="A2A9AF"/>
            </a:solidFill>
            <a:prstDash val="solid"/>
            <a:miter lim="800000"/>
            <a:headEnd len="sm" w="sm" type="none"/>
            <a:tailEnd len="sm" w="sm" type="none"/>
          </a:ln>
        </p:spPr>
      </p:cxnSp>
      <p:sp>
        <p:nvSpPr>
          <p:cNvPr id="270" name="Google Shape;270;p53"/>
          <p:cNvSpPr txBox="1"/>
          <p:nvPr/>
        </p:nvSpPr>
        <p:spPr>
          <a:xfrm>
            <a:off x="481025" y="504363"/>
            <a:ext cx="28185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000">
                <a:solidFill>
                  <a:srgbClr val="1C4587"/>
                </a:solidFill>
                <a:latin typeface="Montserrat"/>
                <a:ea typeface="Montserrat"/>
                <a:cs typeface="Montserrat"/>
                <a:sym typeface="Montserrat"/>
              </a:rPr>
              <a:t>PROJECT TIMELINE</a:t>
            </a:r>
            <a:endParaRPr b="1" sz="1300">
              <a:solidFill>
                <a:srgbClr val="1C4587"/>
              </a:solidFill>
              <a:latin typeface="Montserrat"/>
              <a:ea typeface="Montserrat"/>
              <a:cs typeface="Montserrat"/>
              <a:sym typeface="Montserrat"/>
            </a:endParaRPr>
          </a:p>
        </p:txBody>
      </p:sp>
      <p:sp>
        <p:nvSpPr>
          <p:cNvPr id="271" name="Google Shape;271;p53"/>
          <p:cNvSpPr/>
          <p:nvPr/>
        </p:nvSpPr>
        <p:spPr>
          <a:xfrm>
            <a:off x="414165" y="979454"/>
            <a:ext cx="8286900" cy="259200"/>
          </a:xfrm>
          <a:prstGeom prst="roundRect">
            <a:avLst>
              <a:gd fmla="val 0" name="adj"/>
            </a:avLst>
          </a:prstGeom>
          <a:solidFill>
            <a:srgbClr val="75848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Quattrocento Sans"/>
              <a:ea typeface="Quattrocento Sans"/>
              <a:cs typeface="Quattrocento Sans"/>
              <a:sym typeface="Quattrocento Sans"/>
            </a:endParaRPr>
          </a:p>
        </p:txBody>
      </p:sp>
      <p:sp>
        <p:nvSpPr>
          <p:cNvPr id="272" name="Google Shape;272;p53"/>
          <p:cNvSpPr txBox="1"/>
          <p:nvPr/>
        </p:nvSpPr>
        <p:spPr>
          <a:xfrm>
            <a:off x="337916" y="2160643"/>
            <a:ext cx="1275600" cy="1617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000">
                <a:solidFill>
                  <a:schemeClr val="dk1"/>
                </a:solidFill>
                <a:latin typeface="Montserrat"/>
                <a:ea typeface="Montserrat"/>
                <a:cs typeface="Montserrat"/>
                <a:sym typeface="Montserrat"/>
              </a:rPr>
              <a:t>Modelling &amp; Evaluation </a:t>
            </a:r>
            <a:endParaRPr sz="1000">
              <a:latin typeface="Montserrat"/>
              <a:ea typeface="Montserrat"/>
              <a:cs typeface="Montserrat"/>
              <a:sym typeface="Montserrat"/>
            </a:endParaRPr>
          </a:p>
        </p:txBody>
      </p:sp>
      <p:sp>
        <p:nvSpPr>
          <p:cNvPr id="273" name="Google Shape;273;p53"/>
          <p:cNvSpPr txBox="1"/>
          <p:nvPr/>
        </p:nvSpPr>
        <p:spPr>
          <a:xfrm>
            <a:off x="337915" y="1733501"/>
            <a:ext cx="1275600" cy="1617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000">
                <a:solidFill>
                  <a:schemeClr val="dk1"/>
                </a:solidFill>
                <a:latin typeface="Montserrat"/>
                <a:ea typeface="Montserrat"/>
                <a:cs typeface="Montserrat"/>
                <a:sym typeface="Montserrat"/>
              </a:rPr>
              <a:t>EDA &amp; Preprocessing</a:t>
            </a:r>
            <a:endParaRPr sz="1000">
              <a:latin typeface="Montserrat"/>
              <a:ea typeface="Montserrat"/>
              <a:cs typeface="Montserrat"/>
              <a:sym typeface="Montserrat"/>
            </a:endParaRPr>
          </a:p>
        </p:txBody>
      </p:sp>
      <p:sp>
        <p:nvSpPr>
          <p:cNvPr id="274" name="Google Shape;274;p53"/>
          <p:cNvSpPr txBox="1"/>
          <p:nvPr/>
        </p:nvSpPr>
        <p:spPr>
          <a:xfrm>
            <a:off x="337965" y="1362209"/>
            <a:ext cx="1275600" cy="1617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000">
                <a:latin typeface="Montserrat"/>
                <a:ea typeface="Montserrat"/>
                <a:cs typeface="Montserrat"/>
                <a:sym typeface="Montserrat"/>
              </a:rPr>
              <a:t>Proposal</a:t>
            </a:r>
            <a:endParaRPr sz="1000">
              <a:latin typeface="Montserrat"/>
              <a:ea typeface="Montserrat"/>
              <a:cs typeface="Montserrat"/>
              <a:sym typeface="Montserrat"/>
            </a:endParaRPr>
          </a:p>
        </p:txBody>
      </p:sp>
      <p:sp>
        <p:nvSpPr>
          <p:cNvPr id="275" name="Google Shape;275;p53"/>
          <p:cNvSpPr txBox="1"/>
          <p:nvPr/>
        </p:nvSpPr>
        <p:spPr>
          <a:xfrm>
            <a:off x="337966" y="2587799"/>
            <a:ext cx="1275600" cy="1617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000">
                <a:solidFill>
                  <a:schemeClr val="dk1"/>
                </a:solidFill>
                <a:latin typeface="Montserrat"/>
                <a:ea typeface="Montserrat"/>
                <a:cs typeface="Montserrat"/>
                <a:sym typeface="Montserrat"/>
              </a:rPr>
              <a:t>Final Presentation</a:t>
            </a:r>
            <a:endParaRPr sz="1000">
              <a:latin typeface="Montserrat"/>
              <a:ea typeface="Montserrat"/>
              <a:cs typeface="Montserrat"/>
              <a:sym typeface="Montserrat"/>
            </a:endParaRPr>
          </a:p>
        </p:txBody>
      </p:sp>
      <p:sp>
        <p:nvSpPr>
          <p:cNvPr id="276" name="Google Shape;276;p53"/>
          <p:cNvSpPr txBox="1"/>
          <p:nvPr/>
        </p:nvSpPr>
        <p:spPr>
          <a:xfrm>
            <a:off x="481013" y="1027276"/>
            <a:ext cx="1208700" cy="161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Date</a:t>
            </a:r>
            <a:endParaRPr sz="800">
              <a:solidFill>
                <a:schemeClr val="lt1"/>
              </a:solidFill>
              <a:latin typeface="Montserrat"/>
              <a:ea typeface="Montserrat"/>
              <a:cs typeface="Montserrat"/>
              <a:sym typeface="Montserrat"/>
            </a:endParaRPr>
          </a:p>
        </p:txBody>
      </p:sp>
      <p:sp>
        <p:nvSpPr>
          <p:cNvPr id="277" name="Google Shape;277;p53"/>
          <p:cNvSpPr/>
          <p:nvPr/>
        </p:nvSpPr>
        <p:spPr>
          <a:xfrm>
            <a:off x="1728389" y="1350763"/>
            <a:ext cx="172500" cy="172500"/>
          </a:xfrm>
          <a:prstGeom prst="ellipse">
            <a:avLst/>
          </a:prstGeom>
          <a:solidFill>
            <a:srgbClr val="EE55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78" name="Google Shape;278;p53"/>
          <p:cNvSpPr/>
          <p:nvPr/>
        </p:nvSpPr>
        <p:spPr>
          <a:xfrm>
            <a:off x="1728389" y="1759292"/>
            <a:ext cx="172500" cy="172500"/>
          </a:xfrm>
          <a:prstGeom prst="ellipse">
            <a:avLst/>
          </a:prstGeom>
          <a:solidFill>
            <a:srgbClr val="3AB1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79" name="Google Shape;279;p53"/>
          <p:cNvSpPr/>
          <p:nvPr/>
        </p:nvSpPr>
        <p:spPr>
          <a:xfrm>
            <a:off x="1728389" y="2167823"/>
            <a:ext cx="172500" cy="172500"/>
          </a:xfrm>
          <a:prstGeom prst="ellipse">
            <a:avLst/>
          </a:prstGeom>
          <a:solidFill>
            <a:srgbClr val="17A4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0" name="Google Shape;280;p53"/>
          <p:cNvSpPr/>
          <p:nvPr/>
        </p:nvSpPr>
        <p:spPr>
          <a:xfrm>
            <a:off x="1728389" y="2576353"/>
            <a:ext cx="172500" cy="172500"/>
          </a:xfrm>
          <a:prstGeom prst="ellipse">
            <a:avLst/>
          </a:prstGeom>
          <a:solidFill>
            <a:srgbClr val="F172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1" name="Google Shape;281;p53"/>
          <p:cNvSpPr/>
          <p:nvPr/>
        </p:nvSpPr>
        <p:spPr>
          <a:xfrm>
            <a:off x="2716223" y="1350762"/>
            <a:ext cx="5984700" cy="171900"/>
          </a:xfrm>
          <a:prstGeom prst="roundRect">
            <a:avLst>
              <a:gd fmla="val 0" name="adj"/>
            </a:avLst>
          </a:prstGeom>
          <a:solidFill>
            <a:srgbClr val="D4D9D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2" name="Google Shape;282;p53"/>
          <p:cNvSpPr/>
          <p:nvPr/>
        </p:nvSpPr>
        <p:spPr>
          <a:xfrm>
            <a:off x="3829675" y="1764475"/>
            <a:ext cx="4871100" cy="161100"/>
          </a:xfrm>
          <a:prstGeom prst="roundRect">
            <a:avLst>
              <a:gd fmla="val 0" name="adj"/>
            </a:avLst>
          </a:prstGeom>
          <a:solidFill>
            <a:srgbClr val="D4D9D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3" name="Google Shape;283;p53"/>
          <p:cNvSpPr/>
          <p:nvPr/>
        </p:nvSpPr>
        <p:spPr>
          <a:xfrm>
            <a:off x="4251425" y="2175175"/>
            <a:ext cx="4478700" cy="157800"/>
          </a:xfrm>
          <a:prstGeom prst="roundRect">
            <a:avLst>
              <a:gd fmla="val 0" name="adj"/>
            </a:avLst>
          </a:prstGeom>
          <a:solidFill>
            <a:srgbClr val="D4D9D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4" name="Google Shape;284;p53"/>
          <p:cNvSpPr/>
          <p:nvPr/>
        </p:nvSpPr>
        <p:spPr>
          <a:xfrm>
            <a:off x="5406900" y="2574775"/>
            <a:ext cx="3301200" cy="162600"/>
          </a:xfrm>
          <a:prstGeom prst="roundRect">
            <a:avLst>
              <a:gd fmla="val 0" name="adj"/>
            </a:avLst>
          </a:prstGeom>
          <a:solidFill>
            <a:srgbClr val="D4D9D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5" name="Google Shape;285;p53"/>
          <p:cNvSpPr/>
          <p:nvPr/>
        </p:nvSpPr>
        <p:spPr>
          <a:xfrm>
            <a:off x="1834127" y="1350900"/>
            <a:ext cx="1722900" cy="171600"/>
          </a:xfrm>
          <a:prstGeom prst="roundRect">
            <a:avLst>
              <a:gd fmla="val 50000" name="adj"/>
            </a:avLst>
          </a:prstGeom>
          <a:solidFill>
            <a:srgbClr val="EE55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6" name="Google Shape;286;p53"/>
          <p:cNvSpPr/>
          <p:nvPr/>
        </p:nvSpPr>
        <p:spPr>
          <a:xfrm>
            <a:off x="3497225" y="1767775"/>
            <a:ext cx="754200" cy="162300"/>
          </a:xfrm>
          <a:prstGeom prst="roundRect">
            <a:avLst>
              <a:gd fmla="val 50000" name="adj"/>
            </a:avLst>
          </a:prstGeom>
          <a:solidFill>
            <a:srgbClr val="3AB19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7" name="Google Shape;287;p53"/>
          <p:cNvSpPr/>
          <p:nvPr/>
        </p:nvSpPr>
        <p:spPr>
          <a:xfrm>
            <a:off x="4131300" y="2167300"/>
            <a:ext cx="1275600" cy="172500"/>
          </a:xfrm>
          <a:prstGeom prst="roundRect">
            <a:avLst>
              <a:gd fmla="val 50000" name="adj"/>
            </a:avLst>
          </a:prstGeom>
          <a:solidFill>
            <a:srgbClr val="17A4E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8" name="Google Shape;288;p53"/>
          <p:cNvSpPr/>
          <p:nvPr/>
        </p:nvSpPr>
        <p:spPr>
          <a:xfrm>
            <a:off x="5333001" y="2576350"/>
            <a:ext cx="1376100" cy="161100"/>
          </a:xfrm>
          <a:prstGeom prst="roundRect">
            <a:avLst>
              <a:gd fmla="val 50000" name="adj"/>
            </a:avLst>
          </a:prstGeom>
          <a:solidFill>
            <a:srgbClr val="F172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89" name="Google Shape;289;p53"/>
          <p:cNvSpPr txBox="1"/>
          <p:nvPr/>
        </p:nvSpPr>
        <p:spPr>
          <a:xfrm>
            <a:off x="1834125"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23/05/21</a:t>
            </a:r>
            <a:endParaRPr sz="800">
              <a:solidFill>
                <a:schemeClr val="lt1"/>
              </a:solidFill>
              <a:latin typeface="Montserrat"/>
              <a:ea typeface="Montserrat"/>
              <a:cs typeface="Montserrat"/>
              <a:sym typeface="Montserrat"/>
            </a:endParaRPr>
          </a:p>
        </p:txBody>
      </p:sp>
      <p:sp>
        <p:nvSpPr>
          <p:cNvPr id="290" name="Google Shape;290;p53"/>
          <p:cNvSpPr txBox="1"/>
          <p:nvPr/>
        </p:nvSpPr>
        <p:spPr>
          <a:xfrm>
            <a:off x="2408419"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26/05/21</a:t>
            </a:r>
            <a:endParaRPr sz="800">
              <a:solidFill>
                <a:schemeClr val="lt1"/>
              </a:solidFill>
              <a:latin typeface="Montserrat"/>
              <a:ea typeface="Montserrat"/>
              <a:cs typeface="Montserrat"/>
              <a:sym typeface="Montserrat"/>
            </a:endParaRPr>
          </a:p>
        </p:txBody>
      </p:sp>
      <p:sp>
        <p:nvSpPr>
          <p:cNvPr id="291" name="Google Shape;291;p53"/>
          <p:cNvSpPr txBox="1"/>
          <p:nvPr/>
        </p:nvSpPr>
        <p:spPr>
          <a:xfrm>
            <a:off x="2982714"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30/05/21</a:t>
            </a:r>
            <a:endParaRPr sz="800">
              <a:solidFill>
                <a:schemeClr val="lt1"/>
              </a:solidFill>
              <a:latin typeface="Montserrat"/>
              <a:ea typeface="Montserrat"/>
              <a:cs typeface="Montserrat"/>
              <a:sym typeface="Montserrat"/>
            </a:endParaRPr>
          </a:p>
        </p:txBody>
      </p:sp>
      <p:sp>
        <p:nvSpPr>
          <p:cNvPr id="292" name="Google Shape;292;p53"/>
          <p:cNvSpPr txBox="1"/>
          <p:nvPr/>
        </p:nvSpPr>
        <p:spPr>
          <a:xfrm>
            <a:off x="3557009"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02/06/21</a:t>
            </a:r>
            <a:endParaRPr sz="800">
              <a:solidFill>
                <a:schemeClr val="lt1"/>
              </a:solidFill>
              <a:latin typeface="Montserrat"/>
              <a:ea typeface="Montserrat"/>
              <a:cs typeface="Montserrat"/>
              <a:sym typeface="Montserrat"/>
            </a:endParaRPr>
          </a:p>
        </p:txBody>
      </p:sp>
      <p:sp>
        <p:nvSpPr>
          <p:cNvPr id="293" name="Google Shape;293;p53"/>
          <p:cNvSpPr txBox="1"/>
          <p:nvPr/>
        </p:nvSpPr>
        <p:spPr>
          <a:xfrm>
            <a:off x="4101450" y="1021878"/>
            <a:ext cx="574200" cy="172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06/06/21</a:t>
            </a:r>
            <a:endParaRPr sz="800">
              <a:solidFill>
                <a:schemeClr val="lt1"/>
              </a:solidFill>
              <a:latin typeface="Montserrat"/>
              <a:ea typeface="Montserrat"/>
              <a:cs typeface="Montserrat"/>
              <a:sym typeface="Montserrat"/>
            </a:endParaRPr>
          </a:p>
        </p:txBody>
      </p:sp>
      <p:sp>
        <p:nvSpPr>
          <p:cNvPr id="294" name="Google Shape;294;p53"/>
          <p:cNvSpPr txBox="1"/>
          <p:nvPr/>
        </p:nvSpPr>
        <p:spPr>
          <a:xfrm>
            <a:off x="4705598"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9/06/21</a:t>
            </a:r>
            <a:endParaRPr sz="800">
              <a:solidFill>
                <a:schemeClr val="lt1"/>
              </a:solidFill>
              <a:latin typeface="Montserrat"/>
              <a:ea typeface="Montserrat"/>
              <a:cs typeface="Montserrat"/>
              <a:sym typeface="Montserrat"/>
            </a:endParaRPr>
          </a:p>
        </p:txBody>
      </p:sp>
      <p:sp>
        <p:nvSpPr>
          <p:cNvPr id="295" name="Google Shape;295;p53"/>
          <p:cNvSpPr txBox="1"/>
          <p:nvPr/>
        </p:nvSpPr>
        <p:spPr>
          <a:xfrm>
            <a:off x="5279892"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13/06/21</a:t>
            </a:r>
            <a:endParaRPr sz="800">
              <a:solidFill>
                <a:schemeClr val="lt1"/>
              </a:solidFill>
              <a:latin typeface="Montserrat"/>
              <a:ea typeface="Montserrat"/>
              <a:cs typeface="Montserrat"/>
              <a:sym typeface="Montserrat"/>
            </a:endParaRPr>
          </a:p>
        </p:txBody>
      </p:sp>
      <p:sp>
        <p:nvSpPr>
          <p:cNvPr id="296" name="Google Shape;296;p53"/>
          <p:cNvSpPr txBox="1"/>
          <p:nvPr/>
        </p:nvSpPr>
        <p:spPr>
          <a:xfrm>
            <a:off x="5854187"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16/06/21</a:t>
            </a:r>
            <a:endParaRPr sz="800">
              <a:solidFill>
                <a:schemeClr val="lt1"/>
              </a:solidFill>
              <a:latin typeface="Montserrat"/>
              <a:ea typeface="Montserrat"/>
              <a:cs typeface="Montserrat"/>
              <a:sym typeface="Montserrat"/>
            </a:endParaRPr>
          </a:p>
        </p:txBody>
      </p:sp>
      <p:sp>
        <p:nvSpPr>
          <p:cNvPr id="297" name="Google Shape;297;p53"/>
          <p:cNvSpPr txBox="1"/>
          <p:nvPr/>
        </p:nvSpPr>
        <p:spPr>
          <a:xfrm>
            <a:off x="6428481"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20/06/21</a:t>
            </a:r>
            <a:endParaRPr sz="800">
              <a:solidFill>
                <a:schemeClr val="lt1"/>
              </a:solidFill>
              <a:latin typeface="Montserrat"/>
              <a:ea typeface="Montserrat"/>
              <a:cs typeface="Montserrat"/>
              <a:sym typeface="Montserrat"/>
            </a:endParaRPr>
          </a:p>
        </p:txBody>
      </p:sp>
      <p:sp>
        <p:nvSpPr>
          <p:cNvPr id="298" name="Google Shape;298;p53"/>
          <p:cNvSpPr txBox="1"/>
          <p:nvPr/>
        </p:nvSpPr>
        <p:spPr>
          <a:xfrm>
            <a:off x="7002776"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a:t>
            </a:r>
            <a:endParaRPr sz="800">
              <a:solidFill>
                <a:schemeClr val="lt1"/>
              </a:solidFill>
              <a:latin typeface="Montserrat"/>
              <a:ea typeface="Montserrat"/>
              <a:cs typeface="Montserrat"/>
              <a:sym typeface="Montserrat"/>
            </a:endParaRPr>
          </a:p>
        </p:txBody>
      </p:sp>
      <p:sp>
        <p:nvSpPr>
          <p:cNvPr id="299" name="Google Shape;299;p53"/>
          <p:cNvSpPr txBox="1"/>
          <p:nvPr/>
        </p:nvSpPr>
        <p:spPr>
          <a:xfrm>
            <a:off x="7577070"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a:t>
            </a:r>
            <a:endParaRPr sz="800">
              <a:solidFill>
                <a:schemeClr val="lt1"/>
              </a:solidFill>
              <a:latin typeface="Montserrat"/>
              <a:ea typeface="Montserrat"/>
              <a:cs typeface="Montserrat"/>
              <a:sym typeface="Montserrat"/>
            </a:endParaRPr>
          </a:p>
        </p:txBody>
      </p:sp>
      <p:sp>
        <p:nvSpPr>
          <p:cNvPr id="300" name="Google Shape;300;p53"/>
          <p:cNvSpPr txBox="1"/>
          <p:nvPr/>
        </p:nvSpPr>
        <p:spPr>
          <a:xfrm>
            <a:off x="8151362" y="1027276"/>
            <a:ext cx="514500" cy="161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chemeClr val="lt1"/>
                </a:solidFill>
                <a:latin typeface="Montserrat"/>
                <a:ea typeface="Montserrat"/>
                <a:cs typeface="Montserrat"/>
                <a:sym typeface="Montserrat"/>
              </a:rPr>
              <a:t>-</a:t>
            </a:r>
            <a:endParaRPr sz="8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idx="1" type="body"/>
          </p:nvPr>
        </p:nvSpPr>
        <p:spPr>
          <a:xfrm>
            <a:off x="491250" y="962700"/>
            <a:ext cx="79275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a:p>
            <a:pPr indent="-317500" lvl="0" marL="457200" rtl="0" algn="l">
              <a:spcBef>
                <a:spcPts val="0"/>
              </a:spcBef>
              <a:spcAft>
                <a:spcPts val="0"/>
              </a:spcAft>
              <a:buSzPts val="1400"/>
              <a:buChar char="●"/>
            </a:pPr>
            <a:r>
              <a:rPr lang="en"/>
              <a:t>Is_canceled: Value indicating if the booking was canceled (1) or not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Features</a:t>
            </a:r>
            <a:endParaRPr/>
          </a:p>
          <a:p>
            <a:pPr indent="-317500" lvl="0" marL="457200" rtl="0" algn="l">
              <a:spcBef>
                <a:spcPts val="0"/>
              </a:spcBef>
              <a:spcAft>
                <a:spcPts val="0"/>
              </a:spcAft>
              <a:buSzPts val="1400"/>
              <a:buChar char="●"/>
            </a:pPr>
            <a:r>
              <a:rPr lang="en"/>
              <a:t>Hotel: (H1 = Resort Hotel or H2 = City Hotel)</a:t>
            </a:r>
            <a:endParaRPr/>
          </a:p>
          <a:p>
            <a:pPr indent="-317500" lvl="0" marL="457200" rtl="0" algn="l">
              <a:spcBef>
                <a:spcPts val="0"/>
              </a:spcBef>
              <a:spcAft>
                <a:spcPts val="0"/>
              </a:spcAft>
              <a:buSzPts val="1400"/>
              <a:buChar char="●"/>
            </a:pPr>
            <a:r>
              <a:rPr lang="en"/>
              <a:t>Lead_time: Number of days that elapsed between the entering date of the booking into the PMS and the arrival date</a:t>
            </a:r>
            <a:endParaRPr/>
          </a:p>
          <a:p>
            <a:pPr indent="-317500" lvl="0" marL="457200" rtl="0" algn="l">
              <a:spcBef>
                <a:spcPts val="0"/>
              </a:spcBef>
              <a:spcAft>
                <a:spcPts val="0"/>
              </a:spcAft>
              <a:buSzPts val="1400"/>
              <a:buChar char="●"/>
            </a:pPr>
            <a:r>
              <a:rPr lang="en"/>
              <a:t>Arrival_date_year</a:t>
            </a:r>
            <a:endParaRPr/>
          </a:p>
          <a:p>
            <a:pPr indent="-317500" lvl="0" marL="457200" rtl="0" algn="l">
              <a:spcBef>
                <a:spcPts val="0"/>
              </a:spcBef>
              <a:spcAft>
                <a:spcPts val="0"/>
              </a:spcAft>
              <a:buSzPts val="1400"/>
              <a:buChar char="●"/>
            </a:pPr>
            <a:r>
              <a:rPr lang="en"/>
              <a:t>Arrival_date_month</a:t>
            </a:r>
            <a:endParaRPr/>
          </a:p>
          <a:p>
            <a:pPr indent="-317500" lvl="0" marL="457200" rtl="0" algn="l">
              <a:spcBef>
                <a:spcPts val="0"/>
              </a:spcBef>
              <a:spcAft>
                <a:spcPts val="0"/>
              </a:spcAft>
              <a:buSzPts val="1400"/>
              <a:buChar char="●"/>
            </a:pPr>
            <a:r>
              <a:rPr lang="en"/>
              <a:t>Arrival_date_week_number</a:t>
            </a:r>
            <a:endParaRPr/>
          </a:p>
          <a:p>
            <a:pPr indent="-317500" lvl="0" marL="457200" rtl="0" algn="l">
              <a:spcBef>
                <a:spcPts val="0"/>
              </a:spcBef>
              <a:spcAft>
                <a:spcPts val="0"/>
              </a:spcAft>
              <a:buSzPts val="1400"/>
              <a:buChar char="●"/>
            </a:pPr>
            <a:r>
              <a:rPr lang="en"/>
              <a:t>A</a:t>
            </a:r>
            <a:r>
              <a:rPr lang="en"/>
              <a:t>rrival_date_day_of_month</a:t>
            </a:r>
            <a:endParaRPr/>
          </a:p>
          <a:p>
            <a:pPr indent="-317500" lvl="0" marL="457200" rtl="0" algn="l">
              <a:spcBef>
                <a:spcPts val="0"/>
              </a:spcBef>
              <a:spcAft>
                <a:spcPts val="0"/>
              </a:spcAft>
              <a:buSzPts val="1400"/>
              <a:buChar char="●"/>
            </a:pPr>
            <a:r>
              <a:rPr lang="en"/>
              <a:t>Stays_in_weekend_nights: Number of weekend nights (Saturday or Sunday) the guest stayed or booked to stay at the hotel</a:t>
            </a:r>
            <a:endParaRPr/>
          </a:p>
          <a:p>
            <a:pPr indent="-317500" lvl="0" marL="457200" rtl="0" algn="l">
              <a:spcBef>
                <a:spcPts val="0"/>
              </a:spcBef>
              <a:spcAft>
                <a:spcPts val="0"/>
              </a:spcAft>
              <a:buSzPts val="1400"/>
              <a:buChar char="●"/>
            </a:pPr>
            <a:r>
              <a:rPr lang="en"/>
              <a:t>Stays_in_week_nights: Number of week nights (Monday to Friday) the guest stayed or booked to stay at the hotel</a:t>
            </a:r>
            <a:endParaRPr/>
          </a:p>
          <a:p>
            <a:pPr indent="-317500" lvl="0" marL="457200" rtl="0" algn="l">
              <a:spcBef>
                <a:spcPts val="0"/>
              </a:spcBef>
              <a:spcAft>
                <a:spcPts val="0"/>
              </a:spcAft>
              <a:buSzPts val="1400"/>
              <a:buChar char="●"/>
            </a:pPr>
            <a:r>
              <a:rPr lang="en"/>
              <a:t>Adults: number of adults</a:t>
            </a:r>
            <a:endParaRPr/>
          </a:p>
          <a:p>
            <a:pPr indent="-317500" lvl="0" marL="457200" rtl="0" algn="l">
              <a:spcBef>
                <a:spcPts val="0"/>
              </a:spcBef>
              <a:spcAft>
                <a:spcPts val="0"/>
              </a:spcAft>
              <a:buSzPts val="1400"/>
              <a:buChar char="●"/>
            </a:pPr>
            <a:r>
              <a:rPr lang="en"/>
              <a:t>Children: number of children</a:t>
            </a:r>
            <a:endParaRPr/>
          </a:p>
          <a:p>
            <a:pPr indent="-317500" lvl="0" marL="457200" rtl="0" algn="l">
              <a:spcBef>
                <a:spcPts val="0"/>
              </a:spcBef>
              <a:spcAft>
                <a:spcPts val="0"/>
              </a:spcAft>
              <a:buSzPts val="1400"/>
              <a:buChar char="●"/>
            </a:pPr>
            <a:r>
              <a:rPr lang="en"/>
              <a:t>Babies: number of babies</a:t>
            </a:r>
            <a:endParaRPr/>
          </a:p>
          <a:p>
            <a:pPr indent="0" lvl="0" marL="457200" rtl="0" algn="l">
              <a:spcBef>
                <a:spcPts val="0"/>
              </a:spcBef>
              <a:spcAft>
                <a:spcPts val="0"/>
              </a:spcAft>
              <a:buNone/>
            </a:pPr>
            <a:r>
              <a:t/>
            </a:r>
            <a:endParaRPr/>
          </a:p>
        </p:txBody>
      </p:sp>
      <p:sp>
        <p:nvSpPr>
          <p:cNvPr id="306" name="Google Shape;306;p54"/>
          <p:cNvSpPr txBox="1"/>
          <p:nvPr>
            <p:ph idx="4294967295"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accent6"/>
                </a:solidFill>
              </a:rPr>
              <a:t>Data Understanding</a:t>
            </a:r>
            <a:endParaRPr sz="1500">
              <a:solidFill>
                <a:schemeClr val="accent6"/>
              </a:solidFill>
            </a:endParaRPr>
          </a:p>
        </p:txBody>
      </p:sp>
      <p:sp>
        <p:nvSpPr>
          <p:cNvPr id="307" name="Google Shape;307;p54"/>
          <p:cNvSpPr txBox="1"/>
          <p:nvPr>
            <p:ph idx="4294967295" type="title"/>
          </p:nvPr>
        </p:nvSpPr>
        <p:spPr>
          <a:xfrm>
            <a:off x="407775" y="387325"/>
            <a:ext cx="4905600" cy="3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Data Understanding</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txBox="1"/>
          <p:nvPr>
            <p:ph idx="1" type="body"/>
          </p:nvPr>
        </p:nvSpPr>
        <p:spPr>
          <a:xfrm>
            <a:off x="415050" y="860000"/>
            <a:ext cx="79275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Meal: Type of meal booked. Categories: Undefined/SC – no meal package; BB – Bed &amp; Breakfast; HB – Half board (breakfast and one other meal – usually dinner); FB – Full board (breakfast, lunch and dinner)</a:t>
            </a:r>
            <a:endParaRPr/>
          </a:p>
          <a:p>
            <a:pPr indent="-317500" lvl="0" marL="457200" rtl="0" algn="l">
              <a:spcBef>
                <a:spcPts val="0"/>
              </a:spcBef>
              <a:spcAft>
                <a:spcPts val="0"/>
              </a:spcAft>
              <a:buSzPts val="1400"/>
              <a:buChar char="●"/>
            </a:pPr>
            <a:r>
              <a:rPr lang="en"/>
              <a:t>Country: Country of origin. </a:t>
            </a:r>
            <a:endParaRPr/>
          </a:p>
          <a:p>
            <a:pPr indent="-317500" lvl="0" marL="457200" rtl="0" algn="l">
              <a:spcBef>
                <a:spcPts val="0"/>
              </a:spcBef>
              <a:spcAft>
                <a:spcPts val="0"/>
              </a:spcAft>
              <a:buSzPts val="1400"/>
              <a:buChar char="●"/>
            </a:pPr>
            <a:r>
              <a:rPr lang="en"/>
              <a:t>Market_segment: Market segment designation. In categories, the term “TA” means “Travel Agents” and “TO” means “Tour Operators”</a:t>
            </a:r>
            <a:endParaRPr/>
          </a:p>
          <a:p>
            <a:pPr indent="-317500" lvl="0" marL="457200" rtl="0" algn="l">
              <a:spcBef>
                <a:spcPts val="0"/>
              </a:spcBef>
              <a:spcAft>
                <a:spcPts val="0"/>
              </a:spcAft>
              <a:buSzPts val="1400"/>
              <a:buChar char="●"/>
            </a:pPr>
            <a:r>
              <a:rPr lang="en"/>
              <a:t>Distribution_channel: Booking distribution channel. The term “TA” means “Travel Agents” and “TO” means “Tour Operators”</a:t>
            </a:r>
            <a:endParaRPr/>
          </a:p>
          <a:p>
            <a:pPr indent="-317500" lvl="0" marL="457200" rtl="0" algn="l">
              <a:spcBef>
                <a:spcPts val="0"/>
              </a:spcBef>
              <a:spcAft>
                <a:spcPts val="0"/>
              </a:spcAft>
              <a:buSzPts val="1400"/>
              <a:buChar char="●"/>
            </a:pPr>
            <a:r>
              <a:rPr lang="en"/>
              <a:t>I</a:t>
            </a:r>
            <a:r>
              <a:rPr lang="en"/>
              <a:t>s_repeated_guest: Value indicating if the booking name was from a repeated guest (1) or not (0)</a:t>
            </a:r>
            <a:endParaRPr/>
          </a:p>
          <a:p>
            <a:pPr indent="-317500" lvl="0" marL="457200" rtl="0" algn="l">
              <a:spcBef>
                <a:spcPts val="0"/>
              </a:spcBef>
              <a:spcAft>
                <a:spcPts val="0"/>
              </a:spcAft>
              <a:buSzPts val="1400"/>
              <a:buChar char="●"/>
            </a:pPr>
            <a:r>
              <a:rPr lang="en"/>
              <a:t>Previous_cancellations: Number of previous bookings that were cancelled by the customer prior to the current booking</a:t>
            </a:r>
            <a:endParaRPr/>
          </a:p>
          <a:p>
            <a:pPr indent="-317500" lvl="0" marL="457200" rtl="0" algn="l">
              <a:spcBef>
                <a:spcPts val="0"/>
              </a:spcBef>
              <a:spcAft>
                <a:spcPts val="0"/>
              </a:spcAft>
              <a:buSzPts val="1400"/>
              <a:buChar char="●"/>
            </a:pPr>
            <a:r>
              <a:rPr lang="en"/>
              <a:t>Previous bookings not cancelled: Number of previous bookings not cancelled by the customer prior to the current booking</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13" name="Google Shape;313;p55"/>
          <p:cNvSpPr txBox="1"/>
          <p:nvPr>
            <p:ph idx="4294967295"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6"/>
          <p:cNvSpPr txBox="1"/>
          <p:nvPr>
            <p:ph idx="4294967295" type="body"/>
          </p:nvPr>
        </p:nvSpPr>
        <p:spPr>
          <a:xfrm>
            <a:off x="588125" y="823450"/>
            <a:ext cx="77412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400">
                <a:solidFill>
                  <a:schemeClr val="lt1"/>
                </a:solidFill>
              </a:rPr>
              <a:t>Reserved Room Type: Code of room type reserved.</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Assigned Room Type: Code for the type of room assigned to the booking. Sometimes the assigned room type differs from the reserved room type due to hotel operation reasons (e.g. overbooking) or by customer request.</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Booking Changes: Number of changes/amendments made to the booking from the moment the booking was entered on the PMS until the moment of check-in or cancellation</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Deposit Type: Indication on if the customer made a deposit to guarantee the booking. This variable can assume three categories: No Deposit, Non Refund, Refundable..</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Agent: ID of the travel agency that made the booking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Company: ID of the company/entity that made the booking or responsible for paying the booking.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Days in waiting list</a:t>
            </a:r>
            <a:endParaRPr>
              <a:solidFill>
                <a:schemeClr val="lt1"/>
              </a:solidFill>
            </a:endParaRPr>
          </a:p>
        </p:txBody>
      </p:sp>
      <p:sp>
        <p:nvSpPr>
          <p:cNvPr id="319" name="Google Shape;319;p56"/>
          <p:cNvSpPr txBox="1"/>
          <p:nvPr>
            <p:ph type="title"/>
          </p:nvPr>
        </p:nvSpPr>
        <p:spPr>
          <a:xfrm>
            <a:off x="6190800" y="387325"/>
            <a:ext cx="2953200" cy="345900"/>
          </a:xfrm>
          <a:prstGeom prst="rect">
            <a:avLst/>
          </a:prstGeom>
          <a:solidFill>
            <a:schemeClr val="lt1"/>
          </a:solidFill>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rPr>
              <a:t>Data Understanding</a:t>
            </a:r>
            <a:endParaRPr sz="1500">
              <a:solidFill>
                <a:schemeClr val="accent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